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</p:sldIdLst>
  <p:sldSz cy="5143500" cx="9144000"/>
  <p:notesSz cx="6858000" cy="9144000"/>
  <p:embeddedFontLst>
    <p:embeddedFont>
      <p:font typeface="Roboto"/>
      <p:regular r:id="rId100"/>
      <p:bold r:id="rId101"/>
      <p:italic r:id="rId102"/>
      <p:boldItalic r:id="rId103"/>
    </p:embeddedFont>
    <p:embeddedFont>
      <p:font typeface="Roboto Mono"/>
      <p:regular r:id="rId104"/>
      <p:bold r:id="rId105"/>
      <p:italic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4D5D79-63FA-486C-884C-6E4553D659B3}">
  <a:tblStyle styleId="{904D5D79-63FA-486C-884C-6E4553D659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ono-boldItalic.fntdata"/><Relationship Id="rId106" Type="http://schemas.openxmlformats.org/officeDocument/2006/relationships/font" Target="fonts/RobotoMono-italic.fntdata"/><Relationship Id="rId105" Type="http://schemas.openxmlformats.org/officeDocument/2006/relationships/font" Target="fonts/RobotoMono-bold.fntdata"/><Relationship Id="rId104" Type="http://schemas.openxmlformats.org/officeDocument/2006/relationships/font" Target="fonts/RobotoMono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-boldItalic.fntdata"/><Relationship Id="rId102" Type="http://schemas.openxmlformats.org/officeDocument/2006/relationships/font" Target="fonts/Roboto-italic.fntdata"/><Relationship Id="rId101" Type="http://schemas.openxmlformats.org/officeDocument/2006/relationships/font" Target="fonts/Roboto-bold.fntdata"/><Relationship Id="rId100" Type="http://schemas.openxmlformats.org/officeDocument/2006/relationships/font" Target="fonts/Roboto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pp.sh/53nfp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11d9a96c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11d9a96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11d9a96c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11d9a96c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e91814ab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e91814ab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e91814abe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e91814abe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91814abe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91814abe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2af44220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2af44220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2af44220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2af44220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2af4422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2af4422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2af44220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2af44220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2af4422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2af4422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2af44220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2af44220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2af442207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2af44220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2af44220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2af44220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e91814abe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e91814abe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11d9a96c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11d9a96c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11d9a96c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11d9a96c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2af442207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2af442207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e91814abe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e91814abe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e91814abe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e91814abe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e91814abe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e91814abe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e91814abe_1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e91814ab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e91814abe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e91814abe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e91814abe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e91814abe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and run MVC example </a:t>
            </a:r>
            <a:r>
              <a:rPr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2"/>
              </a:rPr>
              <a:t>http://cpp.sh/53nfp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1304f95b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1304f95b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e91814abe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e91814abe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e91814abe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e91814abe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e91814abe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e91814abe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f0c6073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f0c6073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e91814abe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e91814abe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e91814abe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e91814abe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e91814abe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e91814abe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2af4422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2af4422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e91814abe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e91814abe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1304f95b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1304f95b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1304f95b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1304f95b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1304f95b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1304f95b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e91814abe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e91814abe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e91814abe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e91814abe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e91814abe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e91814abe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f0c60732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f0c60732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0b9fb1d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0b9fb1d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f0c60732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f0c60732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91814ab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e91814ab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f0c6073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f0c6073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e91814abe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e91814abe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e91814abe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e91814abe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e91814abe_1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e91814abe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e91814abe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e91814abe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e91814abe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e91814abe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an </a:t>
            </a:r>
            <a:r>
              <a:rPr lang="en"/>
              <a:t>activity</a:t>
            </a:r>
            <a:r>
              <a:rPr lang="en"/>
              <a:t> here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e91814abe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e91814abe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e91814abe_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e91814abe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e91814abe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e91814abe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e91814abe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e91814abe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11d9a96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11d9a96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e91814abe_1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e91814abe_1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e91814abe_1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e91814abe_1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e91814abe_1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e91814abe_1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e91814abe_1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e91814abe_1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0127164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0127164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01271647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40127164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401271647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401271647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01271647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40127164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01271647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01271647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401271647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401271647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e91814ab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e91814ab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01271647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401271647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01271647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01271647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401271647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401271647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01271647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401271647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Spawner queue pops action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401271647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401271647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fly direct action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01271647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01271647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attack action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401271647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401271647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attack action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01271647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01271647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401271647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401271647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401271647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40127164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e91814ab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e91814ab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401271647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401271647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401271647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401271647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01271647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01271647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401271647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401271647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401271647f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401271647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01271647f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01271647f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401271647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401271647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401271647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401271647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01271647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01271647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401271647f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401271647f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e91814ab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e91814ab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01271647f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401271647f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love of Stalman don’t hard code your file paths either.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401271647f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401271647f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love of Stalman don’t hard code your file paths either.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401271647f_0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401271647f_0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401271647f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401271647f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93C47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oodesign.com/flyweight-pattern.html" TargetMode="External"/><Relationship Id="rId4" Type="http://schemas.openxmlformats.org/officeDocument/2006/relationships/hyperlink" Target="http://www.cs.unc.edu/~stotts/GOF/hires/pat4ffso.htm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learning.oreilly.com/library/view/advanced-game-design/9780134668185/ch3.xhtml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jpg"/><Relationship Id="rId4" Type="http://schemas.openxmlformats.org/officeDocument/2006/relationships/hyperlink" Target="http://www.cs.unc.edu/~stotts/GOF/hires/pat5ffso.htm" TargetMode="External"/><Relationship Id="rId5" Type="http://schemas.openxmlformats.org/officeDocument/2006/relationships/hyperlink" Target="https://www.oodesign.com/memento-pattern.htm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gameprogrammingpatterns.com/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s://www.amazon.com/Design-Patterns-Elements-Reusable-Object-Oriented/dp/0201633612/ref=mt_hardcover?_encoding=UTF8&amp;me=&amp;qid=1532726234" TargetMode="External"/><Relationship Id="rId6" Type="http://schemas.openxmlformats.org/officeDocument/2006/relationships/hyperlink" Target="https://www.amazon.com/Game-Programming-Patterns-Robert-Nystrom-ebook/dp/B00P5URD96/ref=sr_1_1?ie=UTF8&amp;qid=1532726082&amp;sr=8-1&amp;keywords=game+programming+nystrom" TargetMode="External"/><Relationship Id="rId7" Type="http://schemas.openxmlformats.org/officeDocument/2006/relationships/hyperlink" Target="http://gameprogrammingpatterns.com/" TargetMode="External"/><Relationship Id="rId8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Relationship Id="rId4" Type="http://schemas.openxmlformats.org/officeDocument/2006/relationships/hyperlink" Target="http://armorgames.com/play/12141/kingdom-rush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learning.oreilly.com/library/view/games-design-and/9780134392233/ch01.html" TargetMode="External"/><Relationship Id="rId4" Type="http://schemas.openxmlformats.org/officeDocument/2006/relationships/hyperlink" Target="http://go.oreilly.com/california-state-university-monterey-bay" TargetMode="External"/><Relationship Id="rId5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computerworlduk.com/it-vendors/remember-alan-turing-when-considering-young-genius-of-today-3365811/" TargetMode="External"/><Relationship Id="rId4" Type="http://schemas.openxmlformats.org/officeDocument/2006/relationships/image" Target="../media/image23.jpg"/><Relationship Id="rId5" Type="http://schemas.openxmlformats.org/officeDocument/2006/relationships/image" Target="../media/image2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5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4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Design Patterns In Games</a:t>
            </a:r>
            <a:endParaRPr sz="46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FSMs, Stacks, AND other ideas</a:t>
            </a:r>
            <a:endParaRPr sz="2400"/>
          </a:p>
        </p:txBody>
      </p:sp>
      <p:sp>
        <p:nvSpPr>
          <p:cNvPr id="69" name="Google Shape;69;p13"/>
          <p:cNvSpPr txBox="1"/>
          <p:nvPr/>
        </p:nvSpPr>
        <p:spPr>
          <a:xfrm>
            <a:off x="939675" y="4175550"/>
            <a:ext cx="4069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slides by Kryzysztof Pietroszek which were  based on Robert Zubek’s Game Programming Patterns and his lecture at Northwestern University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43025" y="2699800"/>
            <a:ext cx="1706700" cy="1083600"/>
          </a:xfrm>
          <a:prstGeom prst="flowChartAlternateProcess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803750" y="2699800"/>
            <a:ext cx="1706700" cy="1083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Main Menu</a:t>
            </a:r>
            <a:r>
              <a:rPr lang="en"/>
              <a:t> </a:t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3106375" y="1745075"/>
            <a:ext cx="1437900" cy="767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Settings</a:t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3515100" y="2907400"/>
            <a:ext cx="1437900" cy="767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Play Campaign</a:t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3087925" y="4069725"/>
            <a:ext cx="1437900" cy="767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Load Game</a:t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5576650" y="2929450"/>
            <a:ext cx="1437900" cy="767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Pick Scenario</a:t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5959625" y="3939375"/>
            <a:ext cx="1706700" cy="1083600"/>
          </a:xfrm>
          <a:prstGeom prst="flowChartAlternate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2"/>
          <p:cNvCxnSpPr>
            <a:stCxn id="131" idx="3"/>
            <a:endCxn id="133" idx="1"/>
          </p:cNvCxnSpPr>
          <p:nvPr/>
        </p:nvCxnSpPr>
        <p:spPr>
          <a:xfrm>
            <a:off x="2510450" y="3241600"/>
            <a:ext cx="1004700" cy="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8" name="Google Shape;138;p22"/>
          <p:cNvCxnSpPr>
            <a:stCxn id="131" idx="3"/>
            <a:endCxn id="132" idx="1"/>
          </p:cNvCxnSpPr>
          <p:nvPr/>
        </p:nvCxnSpPr>
        <p:spPr>
          <a:xfrm flipH="1" rot="10800000">
            <a:off x="2510450" y="2128900"/>
            <a:ext cx="595800" cy="11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9" name="Google Shape;139;p22"/>
          <p:cNvCxnSpPr>
            <a:stCxn id="131" idx="3"/>
            <a:endCxn id="134" idx="1"/>
          </p:cNvCxnSpPr>
          <p:nvPr/>
        </p:nvCxnSpPr>
        <p:spPr>
          <a:xfrm>
            <a:off x="2510450" y="3241600"/>
            <a:ext cx="577500" cy="12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0" name="Google Shape;140;p22"/>
          <p:cNvCxnSpPr>
            <a:stCxn id="133" idx="3"/>
            <a:endCxn id="135" idx="1"/>
          </p:cNvCxnSpPr>
          <p:nvPr/>
        </p:nvCxnSpPr>
        <p:spPr>
          <a:xfrm>
            <a:off x="4953000" y="3291250"/>
            <a:ext cx="623700" cy="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1" name="Google Shape;141;p22"/>
          <p:cNvCxnSpPr>
            <a:stCxn id="135" idx="2"/>
            <a:endCxn id="136" idx="0"/>
          </p:cNvCxnSpPr>
          <p:nvPr/>
        </p:nvCxnSpPr>
        <p:spPr>
          <a:xfrm>
            <a:off x="6295600" y="3697150"/>
            <a:ext cx="517500" cy="2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2" name="Google Shape;142;p22"/>
          <p:cNvCxnSpPr>
            <a:stCxn id="134" idx="3"/>
            <a:endCxn id="136" idx="1"/>
          </p:cNvCxnSpPr>
          <p:nvPr/>
        </p:nvCxnSpPr>
        <p:spPr>
          <a:xfrm>
            <a:off x="4525825" y="4453575"/>
            <a:ext cx="1433700" cy="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43" name="Google Shape;143;p22"/>
          <p:cNvSpPr/>
          <p:nvPr/>
        </p:nvSpPr>
        <p:spPr>
          <a:xfrm>
            <a:off x="6228400" y="3925575"/>
            <a:ext cx="2328900" cy="1083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Play the Game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552450"/>
            <a:ext cx="80772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543025" y="2699800"/>
            <a:ext cx="1706700" cy="1083600"/>
          </a:xfrm>
          <a:prstGeom prst="flowChartAlternateProcess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803750" y="2699800"/>
            <a:ext cx="1706700" cy="1083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Main Menu</a:t>
            </a:r>
            <a:r>
              <a:rPr lang="en"/>
              <a:t> </a:t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3106375" y="1745075"/>
            <a:ext cx="1437900" cy="767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Settings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3515100" y="2907400"/>
            <a:ext cx="1437900" cy="767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Play Campaign</a:t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3087925" y="4069725"/>
            <a:ext cx="1437900" cy="767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Load Game</a:t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5576650" y="2929450"/>
            <a:ext cx="1437900" cy="767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Pick Scenario</a:t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5959625" y="3939375"/>
            <a:ext cx="1706700" cy="1083600"/>
          </a:xfrm>
          <a:prstGeom prst="flowChartAlternate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3"/>
          <p:cNvCxnSpPr>
            <a:stCxn id="151" idx="3"/>
            <a:endCxn id="153" idx="1"/>
          </p:cNvCxnSpPr>
          <p:nvPr/>
        </p:nvCxnSpPr>
        <p:spPr>
          <a:xfrm>
            <a:off x="2510450" y="3241600"/>
            <a:ext cx="1004700" cy="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8" name="Google Shape;158;p23"/>
          <p:cNvCxnSpPr>
            <a:stCxn id="151" idx="3"/>
            <a:endCxn id="152" idx="1"/>
          </p:cNvCxnSpPr>
          <p:nvPr/>
        </p:nvCxnSpPr>
        <p:spPr>
          <a:xfrm flipH="1" rot="10800000">
            <a:off x="2510450" y="2128900"/>
            <a:ext cx="595800" cy="11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9" name="Google Shape;159;p23"/>
          <p:cNvCxnSpPr>
            <a:stCxn id="151" idx="3"/>
            <a:endCxn id="154" idx="1"/>
          </p:cNvCxnSpPr>
          <p:nvPr/>
        </p:nvCxnSpPr>
        <p:spPr>
          <a:xfrm>
            <a:off x="2510450" y="3241600"/>
            <a:ext cx="577500" cy="12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0" name="Google Shape;160;p23"/>
          <p:cNvCxnSpPr>
            <a:stCxn id="153" idx="3"/>
            <a:endCxn id="155" idx="1"/>
          </p:cNvCxnSpPr>
          <p:nvPr/>
        </p:nvCxnSpPr>
        <p:spPr>
          <a:xfrm>
            <a:off x="4953000" y="3291250"/>
            <a:ext cx="623700" cy="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1" name="Google Shape;161;p23"/>
          <p:cNvCxnSpPr>
            <a:stCxn id="155" idx="2"/>
            <a:endCxn id="156" idx="0"/>
          </p:cNvCxnSpPr>
          <p:nvPr/>
        </p:nvCxnSpPr>
        <p:spPr>
          <a:xfrm>
            <a:off x="6295600" y="3697150"/>
            <a:ext cx="517500" cy="2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2" name="Google Shape;162;p23"/>
          <p:cNvCxnSpPr>
            <a:stCxn id="154" idx="3"/>
            <a:endCxn id="156" idx="1"/>
          </p:cNvCxnSpPr>
          <p:nvPr/>
        </p:nvCxnSpPr>
        <p:spPr>
          <a:xfrm>
            <a:off x="4525825" y="4453575"/>
            <a:ext cx="1433700" cy="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63" name="Google Shape;163;p23"/>
          <p:cNvSpPr/>
          <p:nvPr/>
        </p:nvSpPr>
        <p:spPr>
          <a:xfrm>
            <a:off x="6228400" y="3925575"/>
            <a:ext cx="2328900" cy="1083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Play the Game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144425" y="171500"/>
            <a:ext cx="8846100" cy="13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Screens Option 01:</a:t>
            </a:r>
            <a:br>
              <a:rPr lang="en"/>
            </a:br>
            <a:r>
              <a:rPr lang="en"/>
              <a:t>Finite State Machine (FSM)</a:t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543025" y="2699800"/>
            <a:ext cx="1706700" cy="1083600"/>
          </a:xfrm>
          <a:prstGeom prst="flowChartAlternateProcess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803750" y="2699800"/>
            <a:ext cx="1706700" cy="1083600"/>
          </a:xfrm>
          <a:prstGeom prst="flowChartAlternateProcess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3106375" y="1745075"/>
            <a:ext cx="1437900" cy="767700"/>
          </a:xfrm>
          <a:prstGeom prst="flowChartAlternateProcess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3515100" y="2907400"/>
            <a:ext cx="1437900" cy="767700"/>
          </a:xfrm>
          <a:prstGeom prst="flowChartAlternateProcess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3087825" y="4069725"/>
            <a:ext cx="1437900" cy="767700"/>
          </a:xfrm>
          <a:prstGeom prst="flowChartAlternateProcess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5576650" y="2624650"/>
            <a:ext cx="1437900" cy="767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Pick Scenario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5959625" y="3939375"/>
            <a:ext cx="1706700" cy="1083600"/>
          </a:xfrm>
          <a:prstGeom prst="flowChartAlternate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4"/>
          <p:cNvCxnSpPr>
            <a:stCxn id="170" idx="3"/>
            <a:endCxn id="172" idx="1"/>
          </p:cNvCxnSpPr>
          <p:nvPr/>
        </p:nvCxnSpPr>
        <p:spPr>
          <a:xfrm>
            <a:off x="2510450" y="3241600"/>
            <a:ext cx="1004700" cy="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7" name="Google Shape;177;p24"/>
          <p:cNvCxnSpPr>
            <a:stCxn id="170" idx="3"/>
            <a:endCxn id="171" idx="1"/>
          </p:cNvCxnSpPr>
          <p:nvPr/>
        </p:nvCxnSpPr>
        <p:spPr>
          <a:xfrm flipH="1" rot="10800000">
            <a:off x="2510450" y="2128900"/>
            <a:ext cx="595800" cy="11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8" name="Google Shape;178;p24"/>
          <p:cNvCxnSpPr>
            <a:stCxn id="170" idx="3"/>
            <a:endCxn id="173" idx="1"/>
          </p:cNvCxnSpPr>
          <p:nvPr/>
        </p:nvCxnSpPr>
        <p:spPr>
          <a:xfrm>
            <a:off x="2510450" y="3241600"/>
            <a:ext cx="577500" cy="12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9" name="Google Shape;179;p24"/>
          <p:cNvCxnSpPr>
            <a:stCxn id="172" idx="3"/>
            <a:endCxn id="174" idx="1"/>
          </p:cNvCxnSpPr>
          <p:nvPr/>
        </p:nvCxnSpPr>
        <p:spPr>
          <a:xfrm flipH="1" rot="10800000">
            <a:off x="4953000" y="3008650"/>
            <a:ext cx="623700" cy="2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80" name="Google Shape;180;p24"/>
          <p:cNvCxnSpPr>
            <a:stCxn id="174" idx="2"/>
          </p:cNvCxnSpPr>
          <p:nvPr/>
        </p:nvCxnSpPr>
        <p:spPr>
          <a:xfrm>
            <a:off x="6295600" y="3392350"/>
            <a:ext cx="501600" cy="4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4"/>
          <p:cNvSpPr/>
          <p:nvPr/>
        </p:nvSpPr>
        <p:spPr>
          <a:xfrm>
            <a:off x="6228400" y="3925575"/>
            <a:ext cx="2328900" cy="1083600"/>
          </a:xfrm>
          <a:prstGeom prst="flowChartAlternateProcess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2161200" y="2391350"/>
            <a:ext cx="2791800" cy="105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De-</a:t>
            </a:r>
            <a:r>
              <a:rPr lang="en" sz="1800"/>
              <a:t>initialize</a:t>
            </a:r>
            <a:r>
              <a:rPr lang="en" sz="1800"/>
              <a:t> UI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Unload Everything</a:t>
            </a:r>
            <a:endParaRPr sz="1800"/>
          </a:p>
        </p:txBody>
      </p:sp>
      <p:sp>
        <p:nvSpPr>
          <p:cNvPr id="183" name="Google Shape;183;p24"/>
          <p:cNvSpPr txBox="1"/>
          <p:nvPr/>
        </p:nvSpPr>
        <p:spPr>
          <a:xfrm>
            <a:off x="5713875" y="3855525"/>
            <a:ext cx="3075000" cy="121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Re-</a:t>
            </a:r>
            <a:r>
              <a:rPr lang="en" sz="1800"/>
              <a:t>initialize</a:t>
            </a:r>
            <a:r>
              <a:rPr lang="en" sz="1800"/>
              <a:t> UI again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Reload graphic assets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Reload scenario definitions</a:t>
            </a:r>
            <a:endParaRPr sz="1800"/>
          </a:p>
        </p:txBody>
      </p:sp>
      <p:sp>
        <p:nvSpPr>
          <p:cNvPr id="184" name="Google Shape;184;p24"/>
          <p:cNvSpPr txBox="1"/>
          <p:nvPr/>
        </p:nvSpPr>
        <p:spPr>
          <a:xfrm>
            <a:off x="2410875" y="3855525"/>
            <a:ext cx="2791800" cy="105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The init /deinit operations are </a:t>
            </a:r>
            <a:r>
              <a:rPr i="1" lang="en"/>
              <a:t>symmetrical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543025" y="2699800"/>
            <a:ext cx="1706700" cy="1083600"/>
          </a:xfrm>
          <a:prstGeom prst="flowChartAlternateProcess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803750" y="2699800"/>
            <a:ext cx="1706700" cy="1083600"/>
          </a:xfrm>
          <a:prstGeom prst="flowChartAlternate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Main Menu</a:t>
            </a:r>
            <a:r>
              <a:rPr lang="en"/>
              <a:t> </a:t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3106375" y="1745075"/>
            <a:ext cx="1437900" cy="767700"/>
          </a:xfrm>
          <a:prstGeom prst="flowChartAlternate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Settings</a:t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3515100" y="2907400"/>
            <a:ext cx="1437900" cy="767700"/>
          </a:xfrm>
          <a:prstGeom prst="flowChartAlternate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Play Campaign</a:t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3087925" y="4069725"/>
            <a:ext cx="1437900" cy="767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Load Game</a:t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5576650" y="2929450"/>
            <a:ext cx="1437900" cy="767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Pick Scenario</a:t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5959625" y="3939375"/>
            <a:ext cx="1706700" cy="1083600"/>
          </a:xfrm>
          <a:prstGeom prst="flowChartAlternate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5"/>
          <p:cNvCxnSpPr>
            <a:stCxn id="191" idx="3"/>
            <a:endCxn id="193" idx="1"/>
          </p:cNvCxnSpPr>
          <p:nvPr/>
        </p:nvCxnSpPr>
        <p:spPr>
          <a:xfrm>
            <a:off x="2510450" y="3241600"/>
            <a:ext cx="1004700" cy="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8" name="Google Shape;198;p25"/>
          <p:cNvCxnSpPr>
            <a:stCxn id="191" idx="3"/>
            <a:endCxn id="192" idx="1"/>
          </p:cNvCxnSpPr>
          <p:nvPr/>
        </p:nvCxnSpPr>
        <p:spPr>
          <a:xfrm flipH="1" rot="10800000">
            <a:off x="2510450" y="2128900"/>
            <a:ext cx="595800" cy="11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9" name="Google Shape;199;p25"/>
          <p:cNvCxnSpPr>
            <a:stCxn id="191" idx="3"/>
            <a:endCxn id="194" idx="1"/>
          </p:cNvCxnSpPr>
          <p:nvPr/>
        </p:nvCxnSpPr>
        <p:spPr>
          <a:xfrm>
            <a:off x="2510450" y="3241600"/>
            <a:ext cx="577500" cy="12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0" name="Google Shape;200;p25"/>
          <p:cNvCxnSpPr>
            <a:stCxn id="193" idx="3"/>
            <a:endCxn id="195" idx="1"/>
          </p:cNvCxnSpPr>
          <p:nvPr/>
        </p:nvCxnSpPr>
        <p:spPr>
          <a:xfrm>
            <a:off x="4953000" y="3291250"/>
            <a:ext cx="623700" cy="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1" name="Google Shape;201;p25"/>
          <p:cNvCxnSpPr>
            <a:stCxn id="195" idx="2"/>
            <a:endCxn id="196" idx="0"/>
          </p:cNvCxnSpPr>
          <p:nvPr/>
        </p:nvCxnSpPr>
        <p:spPr>
          <a:xfrm>
            <a:off x="6295600" y="3697150"/>
            <a:ext cx="517500" cy="2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2" name="Google Shape;202;p25"/>
          <p:cNvCxnSpPr>
            <a:stCxn id="194" idx="3"/>
            <a:endCxn id="196" idx="1"/>
          </p:cNvCxnSpPr>
          <p:nvPr/>
        </p:nvCxnSpPr>
        <p:spPr>
          <a:xfrm>
            <a:off x="4525825" y="4453575"/>
            <a:ext cx="1433700" cy="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3" name="Google Shape;203;p25"/>
          <p:cNvSpPr/>
          <p:nvPr/>
        </p:nvSpPr>
        <p:spPr>
          <a:xfrm>
            <a:off x="6228400" y="3925575"/>
            <a:ext cx="2522100" cy="1083600"/>
          </a:xfrm>
          <a:prstGeom prst="flowChartAlternateProcess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Player choses:</a:t>
            </a:r>
            <a:r>
              <a:rPr lang="en" sz="1800">
                <a:solidFill>
                  <a:srgbClr val="FF0000"/>
                </a:solidFill>
              </a:rPr>
              <a:t> </a:t>
            </a:r>
            <a:br>
              <a:rPr lang="en" sz="1800">
                <a:solidFill>
                  <a:srgbClr val="FF0000"/>
                </a:solidFill>
              </a:rPr>
            </a:br>
            <a:r>
              <a:rPr b="1" lang="en" sz="1800">
                <a:solidFill>
                  <a:srgbClr val="FF0000"/>
                </a:solidFill>
              </a:rPr>
              <a:t>‘back to main menu’</a:t>
            </a:r>
            <a:r>
              <a:rPr lang="en" sz="1800">
                <a:solidFill>
                  <a:srgbClr val="FF0000"/>
                </a:solidFill>
              </a:rPr>
              <a:t> </a:t>
            </a:r>
            <a:r>
              <a:rPr lang="en" sz="1600">
                <a:solidFill>
                  <a:srgbClr val="FF0000"/>
                </a:solidFill>
              </a:rPr>
              <a:t>which path do we take?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/>
        </p:nvSpPr>
        <p:spPr>
          <a:xfrm>
            <a:off x="154500" y="4716995"/>
            <a:ext cx="4964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br>
              <a:rPr lang="en"/>
            </a:br>
            <a:r>
              <a:rPr lang="en" sz="1000"/>
              <a:t>(flies like an arrow… fruit flies like a banana)</a:t>
            </a:r>
            <a:endParaRPr sz="1000"/>
          </a:p>
        </p:txBody>
      </p:sp>
      <p:sp>
        <p:nvSpPr>
          <p:cNvPr id="209" name="Google Shape;20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Screens, option 02: Stack!</a:t>
            </a:r>
            <a:endParaRPr/>
          </a:p>
        </p:txBody>
      </p:sp>
      <p:cxnSp>
        <p:nvCxnSpPr>
          <p:cNvPr id="210" name="Google Shape;210;p26"/>
          <p:cNvCxnSpPr/>
          <p:nvPr/>
        </p:nvCxnSpPr>
        <p:spPr>
          <a:xfrm>
            <a:off x="306900" y="4811200"/>
            <a:ext cx="42063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1" name="Google Shape;211;p26"/>
          <p:cNvSpPr/>
          <p:nvPr/>
        </p:nvSpPr>
        <p:spPr>
          <a:xfrm>
            <a:off x="2978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212" name="Google Shape;212;p26"/>
          <p:cNvCxnSpPr/>
          <p:nvPr/>
        </p:nvCxnSpPr>
        <p:spPr>
          <a:xfrm flipH="1" rot="10800000">
            <a:off x="260075" y="1804900"/>
            <a:ext cx="10200" cy="300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3" name="Google Shape;213;p26"/>
          <p:cNvSpPr txBox="1"/>
          <p:nvPr/>
        </p:nvSpPr>
        <p:spPr>
          <a:xfrm rot="-5400000">
            <a:off x="-783400" y="3163597"/>
            <a:ext cx="1659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Stack</a:t>
            </a:r>
            <a:endParaRPr sz="1000"/>
          </a:p>
        </p:txBody>
      </p:sp>
      <p:pic>
        <p:nvPicPr>
          <p:cNvPr descr="Black Mesa loading screen"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775" y="1718425"/>
            <a:ext cx="5226400" cy="2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/>
        </p:nvSpPr>
        <p:spPr>
          <a:xfrm>
            <a:off x="154500" y="4716995"/>
            <a:ext cx="4964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br>
              <a:rPr lang="en"/>
            </a:br>
            <a:r>
              <a:rPr lang="en" sz="1000"/>
              <a:t>(flies like an arrow… fruit flies like a banana)</a:t>
            </a:r>
            <a:endParaRPr sz="1000"/>
          </a:p>
        </p:txBody>
      </p:sp>
      <p:sp>
        <p:nvSpPr>
          <p:cNvPr id="220" name="Google Shape;22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Screens, option 02: Stack!</a:t>
            </a:r>
            <a:endParaRPr/>
          </a:p>
        </p:txBody>
      </p:sp>
      <p:cxnSp>
        <p:nvCxnSpPr>
          <p:cNvPr id="221" name="Google Shape;221;p27"/>
          <p:cNvCxnSpPr/>
          <p:nvPr/>
        </p:nvCxnSpPr>
        <p:spPr>
          <a:xfrm>
            <a:off x="306900" y="4811200"/>
            <a:ext cx="42063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2" name="Google Shape;222;p27"/>
          <p:cNvSpPr/>
          <p:nvPr/>
        </p:nvSpPr>
        <p:spPr>
          <a:xfrm>
            <a:off x="2978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11814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1181450" y="344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Settings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225" name="Google Shape;225;p27"/>
          <p:cNvCxnSpPr/>
          <p:nvPr/>
        </p:nvCxnSpPr>
        <p:spPr>
          <a:xfrm flipH="1" rot="10800000">
            <a:off x="260075" y="1804900"/>
            <a:ext cx="10200" cy="300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6" name="Google Shape;226;p27"/>
          <p:cNvSpPr txBox="1"/>
          <p:nvPr/>
        </p:nvSpPr>
        <p:spPr>
          <a:xfrm rot="-5400000">
            <a:off x="-783400" y="3163597"/>
            <a:ext cx="1659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Stack</a:t>
            </a:r>
            <a:endParaRPr sz="1000"/>
          </a:p>
        </p:txBody>
      </p:sp>
      <p:pic>
        <p:nvPicPr>
          <p:cNvPr descr="Black Mesa Settings&#10;"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000" y="1697250"/>
            <a:ext cx="585787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154500" y="4716995"/>
            <a:ext cx="4964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br>
              <a:rPr lang="en"/>
            </a:br>
            <a:r>
              <a:rPr lang="en" sz="1000"/>
              <a:t>(flies like an arrow… fruit flies like a banana)</a:t>
            </a:r>
            <a:endParaRPr sz="1000"/>
          </a:p>
        </p:txBody>
      </p:sp>
      <p:sp>
        <p:nvSpPr>
          <p:cNvPr id="233" name="Google Shape;233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Screens, option 02: Stack!</a:t>
            </a:r>
            <a:endParaRPr/>
          </a:p>
        </p:txBody>
      </p:sp>
      <p:cxnSp>
        <p:nvCxnSpPr>
          <p:cNvPr id="234" name="Google Shape;234;p28"/>
          <p:cNvCxnSpPr/>
          <p:nvPr/>
        </p:nvCxnSpPr>
        <p:spPr>
          <a:xfrm>
            <a:off x="306900" y="4811200"/>
            <a:ext cx="42063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5" name="Google Shape;235;p28"/>
          <p:cNvSpPr/>
          <p:nvPr/>
        </p:nvSpPr>
        <p:spPr>
          <a:xfrm>
            <a:off x="2978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11814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206502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1181450" y="344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Settings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239" name="Google Shape;239;p28"/>
          <p:cNvCxnSpPr/>
          <p:nvPr/>
        </p:nvCxnSpPr>
        <p:spPr>
          <a:xfrm flipH="1" rot="10800000">
            <a:off x="260075" y="1804900"/>
            <a:ext cx="10200" cy="300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0" name="Google Shape;240;p28"/>
          <p:cNvSpPr txBox="1"/>
          <p:nvPr/>
        </p:nvSpPr>
        <p:spPr>
          <a:xfrm rot="-5400000">
            <a:off x="-783400" y="3163597"/>
            <a:ext cx="1659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Stack</a:t>
            </a:r>
            <a:endParaRPr sz="1000"/>
          </a:p>
        </p:txBody>
      </p:sp>
      <p:pic>
        <p:nvPicPr>
          <p:cNvPr descr="Black Mesa Loading SCreen again&#10;"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775" y="1718425"/>
            <a:ext cx="5226400" cy="2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154500" y="4716995"/>
            <a:ext cx="4964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br>
              <a:rPr lang="en"/>
            </a:br>
            <a:r>
              <a:rPr lang="en" sz="1000"/>
              <a:t>(flies like an arrow… fruit flies like a banana)</a:t>
            </a:r>
            <a:endParaRPr sz="1000"/>
          </a:p>
        </p:txBody>
      </p:sp>
      <p:sp>
        <p:nvSpPr>
          <p:cNvPr id="247" name="Google Shape;247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Screens, option 02: Stack!</a:t>
            </a:r>
            <a:endParaRPr/>
          </a:p>
        </p:txBody>
      </p:sp>
      <p:cxnSp>
        <p:nvCxnSpPr>
          <p:cNvPr id="248" name="Google Shape;248;p29"/>
          <p:cNvCxnSpPr/>
          <p:nvPr/>
        </p:nvCxnSpPr>
        <p:spPr>
          <a:xfrm>
            <a:off x="306900" y="4811200"/>
            <a:ext cx="42063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9" name="Google Shape;249;p29"/>
          <p:cNvSpPr/>
          <p:nvPr/>
        </p:nvSpPr>
        <p:spPr>
          <a:xfrm>
            <a:off x="2978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11814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206502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294860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1181450" y="344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Settings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294860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Play Campaign</a:t>
            </a:r>
            <a:endParaRPr sz="1200">
              <a:solidFill>
                <a:srgbClr val="CCCCCC"/>
              </a:solidFill>
            </a:endParaRPr>
          </a:p>
        </p:txBody>
      </p:sp>
      <p:cxnSp>
        <p:nvCxnSpPr>
          <p:cNvPr id="255" name="Google Shape;255;p29"/>
          <p:cNvCxnSpPr/>
          <p:nvPr/>
        </p:nvCxnSpPr>
        <p:spPr>
          <a:xfrm flipH="1" rot="10800000">
            <a:off x="260075" y="1804900"/>
            <a:ext cx="10200" cy="300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6" name="Google Shape;256;p29"/>
          <p:cNvSpPr txBox="1"/>
          <p:nvPr/>
        </p:nvSpPr>
        <p:spPr>
          <a:xfrm rot="-5400000">
            <a:off x="-783400" y="3163597"/>
            <a:ext cx="1659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Stack</a:t>
            </a:r>
            <a:endParaRPr sz="1000"/>
          </a:p>
        </p:txBody>
      </p:sp>
      <p:pic>
        <p:nvPicPr>
          <p:cNvPr descr="Black Mesa Loading Screen"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775" y="1718425"/>
            <a:ext cx="5226400" cy="2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5847400" y="2756175"/>
            <a:ext cx="2658900" cy="1260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 I don't have pictures for this…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Play Campaign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/>
        </p:nvSpPr>
        <p:spPr>
          <a:xfrm>
            <a:off x="154500" y="4716995"/>
            <a:ext cx="4964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br>
              <a:rPr lang="en"/>
            </a:br>
            <a:r>
              <a:rPr lang="en" sz="1000"/>
              <a:t>(flies like an arrow… fruit flies like a banana)</a:t>
            </a:r>
            <a:endParaRPr sz="1000"/>
          </a:p>
        </p:txBody>
      </p:sp>
      <p:sp>
        <p:nvSpPr>
          <p:cNvPr id="264" name="Google Shape;264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Screens, option 02: Stack!</a:t>
            </a:r>
            <a:endParaRPr/>
          </a:p>
        </p:txBody>
      </p:sp>
      <p:cxnSp>
        <p:nvCxnSpPr>
          <p:cNvPr id="265" name="Google Shape;265;p30"/>
          <p:cNvCxnSpPr/>
          <p:nvPr/>
        </p:nvCxnSpPr>
        <p:spPr>
          <a:xfrm>
            <a:off x="306900" y="4811200"/>
            <a:ext cx="42063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6" name="Google Shape;266;p30"/>
          <p:cNvSpPr/>
          <p:nvPr/>
        </p:nvSpPr>
        <p:spPr>
          <a:xfrm>
            <a:off x="2978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11814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206502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294860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>
            <a:off x="38321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1181450" y="344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Settings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294860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Play Campaign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3832175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274" name="Google Shape;274;p30"/>
          <p:cNvSpPr/>
          <p:nvPr/>
        </p:nvSpPr>
        <p:spPr>
          <a:xfrm>
            <a:off x="3832175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Pick Scenario</a:t>
            </a:r>
            <a:endParaRPr sz="1200">
              <a:solidFill>
                <a:srgbClr val="CCCCCC"/>
              </a:solidFill>
            </a:endParaRPr>
          </a:p>
        </p:txBody>
      </p:sp>
      <p:cxnSp>
        <p:nvCxnSpPr>
          <p:cNvPr id="275" name="Google Shape;275;p30"/>
          <p:cNvCxnSpPr/>
          <p:nvPr/>
        </p:nvCxnSpPr>
        <p:spPr>
          <a:xfrm flipH="1" rot="10800000">
            <a:off x="260075" y="1804900"/>
            <a:ext cx="10200" cy="300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6" name="Google Shape;276;p30"/>
          <p:cNvSpPr txBox="1"/>
          <p:nvPr/>
        </p:nvSpPr>
        <p:spPr>
          <a:xfrm rot="-5400000">
            <a:off x="-783400" y="3163597"/>
            <a:ext cx="1659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Stack</a:t>
            </a:r>
            <a:endParaRPr sz="1000"/>
          </a:p>
        </p:txBody>
      </p:sp>
      <p:pic>
        <p:nvPicPr>
          <p:cNvPr descr="Black Mesa Loading Screen"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675" y="1718425"/>
            <a:ext cx="3916501" cy="19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6403325" y="2571750"/>
            <a:ext cx="2658900" cy="1260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 I don't have pictures for this…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Play Campaign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Pick Scenario =&gt; Xen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/>
        </p:nvSpPr>
        <p:spPr>
          <a:xfrm>
            <a:off x="154500" y="4716995"/>
            <a:ext cx="4964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br>
              <a:rPr lang="en"/>
            </a:br>
            <a:r>
              <a:rPr lang="en" sz="1000"/>
              <a:t>(flies like an arrow… fruit flies like a banana)</a:t>
            </a:r>
            <a:endParaRPr sz="1000"/>
          </a:p>
        </p:txBody>
      </p:sp>
      <p:sp>
        <p:nvSpPr>
          <p:cNvPr id="284" name="Google Shape;284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Screens, option 02: Stack!</a:t>
            </a:r>
            <a:endParaRPr/>
          </a:p>
        </p:txBody>
      </p:sp>
      <p:cxnSp>
        <p:nvCxnSpPr>
          <p:cNvPr id="285" name="Google Shape;285;p31"/>
          <p:cNvCxnSpPr/>
          <p:nvPr/>
        </p:nvCxnSpPr>
        <p:spPr>
          <a:xfrm>
            <a:off x="306900" y="4811200"/>
            <a:ext cx="42063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6" name="Google Shape;286;p31"/>
          <p:cNvSpPr/>
          <p:nvPr/>
        </p:nvSpPr>
        <p:spPr>
          <a:xfrm>
            <a:off x="2978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11814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206502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294860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38321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47157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1181450" y="344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Settings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294860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Play Campaign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294" name="Google Shape;294;p31"/>
          <p:cNvSpPr/>
          <p:nvPr/>
        </p:nvSpPr>
        <p:spPr>
          <a:xfrm>
            <a:off x="3832175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295" name="Google Shape;295;p31"/>
          <p:cNvSpPr/>
          <p:nvPr/>
        </p:nvSpPr>
        <p:spPr>
          <a:xfrm>
            <a:off x="471575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296" name="Google Shape;296;p31"/>
          <p:cNvSpPr/>
          <p:nvPr/>
        </p:nvSpPr>
        <p:spPr>
          <a:xfrm>
            <a:off x="3832175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Pick Scenario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4715750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Pick Scenario</a:t>
            </a:r>
            <a:endParaRPr sz="1200"/>
          </a:p>
        </p:txBody>
      </p:sp>
      <p:sp>
        <p:nvSpPr>
          <p:cNvPr id="298" name="Google Shape;298;p31"/>
          <p:cNvSpPr/>
          <p:nvPr/>
        </p:nvSpPr>
        <p:spPr>
          <a:xfrm>
            <a:off x="4715750" y="19579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the Game!</a:t>
            </a:r>
            <a:endParaRPr sz="1200"/>
          </a:p>
        </p:txBody>
      </p:sp>
      <p:cxnSp>
        <p:nvCxnSpPr>
          <p:cNvPr id="299" name="Google Shape;299;p31"/>
          <p:cNvCxnSpPr/>
          <p:nvPr/>
        </p:nvCxnSpPr>
        <p:spPr>
          <a:xfrm flipH="1" rot="10800000">
            <a:off x="260075" y="1804900"/>
            <a:ext cx="10200" cy="300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0" name="Google Shape;300;p31"/>
          <p:cNvSpPr txBox="1"/>
          <p:nvPr/>
        </p:nvSpPr>
        <p:spPr>
          <a:xfrm rot="-5400000">
            <a:off x="-783400" y="3163597"/>
            <a:ext cx="1659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Stack</a:t>
            </a:r>
            <a:endParaRPr sz="1000"/>
          </a:p>
        </p:txBody>
      </p:sp>
      <p:pic>
        <p:nvPicPr>
          <p:cNvPr descr="a picture of Xen from Black Mesa"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550" y="1658825"/>
            <a:ext cx="3347050" cy="1875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software design patterns?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it in the chat but </a:t>
            </a:r>
            <a:r>
              <a:rPr b="1" lang="en"/>
              <a:t>don't submit it yet</a:t>
            </a:r>
            <a:r>
              <a:rPr lang="en"/>
              <a:t>!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will say "3. 2. 1. Go!"  then submit your answer.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/>
        </p:nvSpPr>
        <p:spPr>
          <a:xfrm>
            <a:off x="154500" y="4716995"/>
            <a:ext cx="4964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br>
              <a:rPr lang="en"/>
            </a:br>
            <a:r>
              <a:rPr lang="en" sz="1000"/>
              <a:t>(flies like an arrow… fruit flies like a banana)</a:t>
            </a:r>
            <a:endParaRPr sz="1000"/>
          </a:p>
        </p:txBody>
      </p:sp>
      <p:sp>
        <p:nvSpPr>
          <p:cNvPr id="307" name="Google Shape;307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Screens, option 02: Stack!</a:t>
            </a:r>
            <a:endParaRPr/>
          </a:p>
        </p:txBody>
      </p:sp>
      <p:cxnSp>
        <p:nvCxnSpPr>
          <p:cNvPr id="308" name="Google Shape;308;p32"/>
          <p:cNvCxnSpPr/>
          <p:nvPr/>
        </p:nvCxnSpPr>
        <p:spPr>
          <a:xfrm>
            <a:off x="306900" y="4811200"/>
            <a:ext cx="42063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9" name="Google Shape;309;p32"/>
          <p:cNvSpPr/>
          <p:nvPr/>
        </p:nvSpPr>
        <p:spPr>
          <a:xfrm>
            <a:off x="2978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1814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206502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294860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38321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14" name="Google Shape;314;p32"/>
          <p:cNvSpPr/>
          <p:nvPr/>
        </p:nvSpPr>
        <p:spPr>
          <a:xfrm>
            <a:off x="47157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15" name="Google Shape;315;p32"/>
          <p:cNvSpPr/>
          <p:nvPr/>
        </p:nvSpPr>
        <p:spPr>
          <a:xfrm>
            <a:off x="559932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16" name="Google Shape;316;p32"/>
          <p:cNvSpPr/>
          <p:nvPr/>
        </p:nvSpPr>
        <p:spPr>
          <a:xfrm>
            <a:off x="1181450" y="344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Settings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17" name="Google Shape;317;p32"/>
          <p:cNvSpPr/>
          <p:nvPr/>
        </p:nvSpPr>
        <p:spPr>
          <a:xfrm>
            <a:off x="294860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Play Campaign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3832175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319" name="Google Shape;319;p32"/>
          <p:cNvSpPr/>
          <p:nvPr/>
        </p:nvSpPr>
        <p:spPr>
          <a:xfrm>
            <a:off x="471575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320" name="Google Shape;320;p32"/>
          <p:cNvSpPr/>
          <p:nvPr/>
        </p:nvSpPr>
        <p:spPr>
          <a:xfrm>
            <a:off x="5599325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321" name="Google Shape;321;p32"/>
          <p:cNvSpPr/>
          <p:nvPr/>
        </p:nvSpPr>
        <p:spPr>
          <a:xfrm>
            <a:off x="3832175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Pick Scenario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5599325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Pick Scenario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4715750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Pick Scenario</a:t>
            </a:r>
            <a:endParaRPr sz="1200"/>
          </a:p>
        </p:txBody>
      </p:sp>
      <p:sp>
        <p:nvSpPr>
          <p:cNvPr id="324" name="Google Shape;324;p32"/>
          <p:cNvSpPr/>
          <p:nvPr/>
        </p:nvSpPr>
        <p:spPr>
          <a:xfrm>
            <a:off x="4715750" y="19579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the Game!</a:t>
            </a:r>
            <a:endParaRPr sz="1200"/>
          </a:p>
        </p:txBody>
      </p:sp>
      <p:cxnSp>
        <p:nvCxnSpPr>
          <p:cNvPr id="325" name="Google Shape;325;p32"/>
          <p:cNvCxnSpPr/>
          <p:nvPr/>
        </p:nvCxnSpPr>
        <p:spPr>
          <a:xfrm flipH="1" rot="10800000">
            <a:off x="260075" y="1804900"/>
            <a:ext cx="10200" cy="300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6" name="Google Shape;326;p32"/>
          <p:cNvSpPr txBox="1"/>
          <p:nvPr/>
        </p:nvSpPr>
        <p:spPr>
          <a:xfrm rot="-5400000">
            <a:off x="-783400" y="3163597"/>
            <a:ext cx="1659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Stack</a:t>
            </a:r>
            <a:endParaRPr sz="1000"/>
          </a:p>
        </p:txBody>
      </p:sp>
      <p:pic>
        <p:nvPicPr>
          <p:cNvPr descr="Black Mesa Loading Screen"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875" y="0"/>
            <a:ext cx="3916501" cy="19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/>
        </p:nvSpPr>
        <p:spPr>
          <a:xfrm>
            <a:off x="5901525" y="853325"/>
            <a:ext cx="2658900" cy="1260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 I don't have pictures for this…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Play Campaign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Pick Scenario =&gt; Xen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/>
        </p:nvSpPr>
        <p:spPr>
          <a:xfrm>
            <a:off x="154500" y="4716995"/>
            <a:ext cx="4964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br>
              <a:rPr lang="en"/>
            </a:br>
            <a:r>
              <a:rPr lang="en" sz="1000"/>
              <a:t>(flies like an arrow… fruit flies like a banana)</a:t>
            </a:r>
            <a:endParaRPr sz="1000"/>
          </a:p>
        </p:txBody>
      </p:sp>
      <p:sp>
        <p:nvSpPr>
          <p:cNvPr id="334" name="Google Shape;334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Screens, option 02: Stack!</a:t>
            </a:r>
            <a:endParaRPr/>
          </a:p>
        </p:txBody>
      </p:sp>
      <p:cxnSp>
        <p:nvCxnSpPr>
          <p:cNvPr id="335" name="Google Shape;335;p33"/>
          <p:cNvCxnSpPr/>
          <p:nvPr/>
        </p:nvCxnSpPr>
        <p:spPr>
          <a:xfrm>
            <a:off x="306900" y="4811200"/>
            <a:ext cx="42063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6" name="Google Shape;336;p33"/>
          <p:cNvSpPr/>
          <p:nvPr/>
        </p:nvSpPr>
        <p:spPr>
          <a:xfrm>
            <a:off x="2978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11814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206502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294860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40" name="Google Shape;340;p33"/>
          <p:cNvSpPr/>
          <p:nvPr/>
        </p:nvSpPr>
        <p:spPr>
          <a:xfrm>
            <a:off x="38321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41" name="Google Shape;341;p33"/>
          <p:cNvSpPr/>
          <p:nvPr/>
        </p:nvSpPr>
        <p:spPr>
          <a:xfrm>
            <a:off x="47157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559932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43" name="Google Shape;343;p33"/>
          <p:cNvSpPr/>
          <p:nvPr/>
        </p:nvSpPr>
        <p:spPr>
          <a:xfrm>
            <a:off x="648290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44" name="Google Shape;344;p33"/>
          <p:cNvSpPr/>
          <p:nvPr/>
        </p:nvSpPr>
        <p:spPr>
          <a:xfrm>
            <a:off x="1181450" y="344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Settings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294860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Play Campaign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648290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Play Campaign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3832175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348" name="Google Shape;348;p33"/>
          <p:cNvSpPr/>
          <p:nvPr/>
        </p:nvSpPr>
        <p:spPr>
          <a:xfrm>
            <a:off x="471575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349" name="Google Shape;349;p33"/>
          <p:cNvSpPr/>
          <p:nvPr/>
        </p:nvSpPr>
        <p:spPr>
          <a:xfrm>
            <a:off x="5599325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350" name="Google Shape;350;p33"/>
          <p:cNvSpPr/>
          <p:nvPr/>
        </p:nvSpPr>
        <p:spPr>
          <a:xfrm>
            <a:off x="3832175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Pick Scenario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5599325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Pick Scenario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4715750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Pick Scenario</a:t>
            </a:r>
            <a:endParaRPr sz="1200"/>
          </a:p>
        </p:txBody>
      </p:sp>
      <p:sp>
        <p:nvSpPr>
          <p:cNvPr id="353" name="Google Shape;353;p33"/>
          <p:cNvSpPr/>
          <p:nvPr/>
        </p:nvSpPr>
        <p:spPr>
          <a:xfrm>
            <a:off x="4715750" y="19579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the Game!</a:t>
            </a:r>
            <a:endParaRPr sz="1200"/>
          </a:p>
        </p:txBody>
      </p:sp>
      <p:cxnSp>
        <p:nvCxnSpPr>
          <p:cNvPr id="354" name="Google Shape;354;p33"/>
          <p:cNvCxnSpPr/>
          <p:nvPr/>
        </p:nvCxnSpPr>
        <p:spPr>
          <a:xfrm flipH="1" rot="10800000">
            <a:off x="260075" y="1804900"/>
            <a:ext cx="10200" cy="300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5" name="Google Shape;355;p33"/>
          <p:cNvSpPr txBox="1"/>
          <p:nvPr/>
        </p:nvSpPr>
        <p:spPr>
          <a:xfrm rot="-5400000">
            <a:off x="-783400" y="3163597"/>
            <a:ext cx="1659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Stack</a:t>
            </a:r>
            <a:endParaRPr sz="1000"/>
          </a:p>
        </p:txBody>
      </p:sp>
      <p:pic>
        <p:nvPicPr>
          <p:cNvPr descr="Black Mesa Loading Screen" id="356" name="Google Shape;3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575" y="-4500"/>
            <a:ext cx="4535424" cy="226771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/>
          <p:nvPr/>
        </p:nvSpPr>
        <p:spPr>
          <a:xfrm>
            <a:off x="5905225" y="1033250"/>
            <a:ext cx="2658900" cy="1260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 I don't have pictures for this…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Play Campaign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/>
        </p:nvSpPr>
        <p:spPr>
          <a:xfrm>
            <a:off x="154500" y="4716995"/>
            <a:ext cx="4964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br>
              <a:rPr lang="en"/>
            </a:br>
            <a:r>
              <a:rPr lang="en" sz="1000"/>
              <a:t>(flies like an arrow… fruit flies like a banana)</a:t>
            </a:r>
            <a:endParaRPr sz="1000"/>
          </a:p>
        </p:txBody>
      </p:sp>
      <p:sp>
        <p:nvSpPr>
          <p:cNvPr id="363" name="Google Shape;363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Screens, option 02: Stack!</a:t>
            </a:r>
            <a:endParaRPr/>
          </a:p>
        </p:txBody>
      </p:sp>
      <p:cxnSp>
        <p:nvCxnSpPr>
          <p:cNvPr id="364" name="Google Shape;364;p34"/>
          <p:cNvCxnSpPr/>
          <p:nvPr/>
        </p:nvCxnSpPr>
        <p:spPr>
          <a:xfrm>
            <a:off x="306900" y="4811200"/>
            <a:ext cx="4206300" cy="1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5" name="Google Shape;365;p34"/>
          <p:cNvSpPr/>
          <p:nvPr/>
        </p:nvSpPr>
        <p:spPr>
          <a:xfrm>
            <a:off x="2978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11814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67" name="Google Shape;367;p34"/>
          <p:cNvSpPr/>
          <p:nvPr/>
        </p:nvSpPr>
        <p:spPr>
          <a:xfrm>
            <a:off x="206502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Main Menu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294860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69" name="Google Shape;369;p34"/>
          <p:cNvSpPr/>
          <p:nvPr/>
        </p:nvSpPr>
        <p:spPr>
          <a:xfrm>
            <a:off x="38321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70" name="Google Shape;370;p34"/>
          <p:cNvSpPr/>
          <p:nvPr/>
        </p:nvSpPr>
        <p:spPr>
          <a:xfrm>
            <a:off x="471575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71" name="Google Shape;371;p34"/>
          <p:cNvSpPr/>
          <p:nvPr/>
        </p:nvSpPr>
        <p:spPr>
          <a:xfrm>
            <a:off x="559932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72" name="Google Shape;372;p34"/>
          <p:cNvSpPr/>
          <p:nvPr/>
        </p:nvSpPr>
        <p:spPr>
          <a:xfrm>
            <a:off x="6482900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</a:t>
            </a:r>
            <a:endParaRPr/>
          </a:p>
        </p:txBody>
      </p:sp>
      <p:sp>
        <p:nvSpPr>
          <p:cNvPr id="373" name="Google Shape;373;p34"/>
          <p:cNvSpPr/>
          <p:nvPr/>
        </p:nvSpPr>
        <p:spPr>
          <a:xfrm>
            <a:off x="7366475" y="410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Main Menu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1181450" y="344712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Settings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294860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Play Campaign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648290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Play Campaign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3832175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378" name="Google Shape;378;p34"/>
          <p:cNvSpPr/>
          <p:nvPr/>
        </p:nvSpPr>
        <p:spPr>
          <a:xfrm>
            <a:off x="4715750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379" name="Google Shape;379;p34"/>
          <p:cNvSpPr/>
          <p:nvPr/>
        </p:nvSpPr>
        <p:spPr>
          <a:xfrm>
            <a:off x="5599325" y="34030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Campaign</a:t>
            </a:r>
            <a:endParaRPr sz="1200"/>
          </a:p>
        </p:txBody>
      </p:sp>
      <p:sp>
        <p:nvSpPr>
          <p:cNvPr id="380" name="Google Shape;380;p34"/>
          <p:cNvSpPr/>
          <p:nvPr/>
        </p:nvSpPr>
        <p:spPr>
          <a:xfrm>
            <a:off x="3832175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Pick Scenario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5599325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</a:rPr>
              <a:t>Pick Scenario</a:t>
            </a:r>
            <a:endParaRPr sz="1200">
              <a:solidFill>
                <a:srgbClr val="CCCCCC"/>
              </a:solidFill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715750" y="2698975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Pick Scenario</a:t>
            </a:r>
            <a:endParaRPr sz="1200"/>
          </a:p>
        </p:txBody>
      </p:sp>
      <p:sp>
        <p:nvSpPr>
          <p:cNvPr id="383" name="Google Shape;383;p34"/>
          <p:cNvSpPr/>
          <p:nvPr/>
        </p:nvSpPr>
        <p:spPr>
          <a:xfrm>
            <a:off x="4715750" y="1957950"/>
            <a:ext cx="776400" cy="613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 the Game!</a:t>
            </a:r>
            <a:endParaRPr sz="1200"/>
          </a:p>
        </p:txBody>
      </p:sp>
      <p:cxnSp>
        <p:nvCxnSpPr>
          <p:cNvPr id="384" name="Google Shape;384;p34"/>
          <p:cNvCxnSpPr/>
          <p:nvPr/>
        </p:nvCxnSpPr>
        <p:spPr>
          <a:xfrm flipH="1" rot="10800000">
            <a:off x="260075" y="1804900"/>
            <a:ext cx="10200" cy="300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5" name="Google Shape;385;p34"/>
          <p:cNvSpPr txBox="1"/>
          <p:nvPr/>
        </p:nvSpPr>
        <p:spPr>
          <a:xfrm rot="-5400000">
            <a:off x="-783400" y="3163597"/>
            <a:ext cx="1659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Stack</a:t>
            </a:r>
            <a:endParaRPr sz="1000"/>
          </a:p>
        </p:txBody>
      </p:sp>
      <p:pic>
        <p:nvPicPr>
          <p:cNvPr descr="Black Mesa loading screen" id="386" name="Google Shape;3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325" y="0"/>
            <a:ext cx="3544676" cy="177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Settings Menu</a:t>
            </a:r>
            <a:endParaRPr/>
          </a:p>
        </p:txBody>
      </p:sp>
      <p:sp>
        <p:nvSpPr>
          <p:cNvPr id="392" name="Google Shape;392;p35"/>
          <p:cNvSpPr txBox="1"/>
          <p:nvPr>
            <p:ph idx="1" type="body"/>
          </p:nvPr>
        </p:nvSpPr>
        <p:spPr>
          <a:xfrm>
            <a:off x="3854375" y="1901025"/>
            <a:ext cx="5155500" cy="20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SettingsMenu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StateStackElement{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OnPushed (StateStack stack)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OnActivated (bool firstTime)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OnDeactivated ()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	OnPopped()</a:t>
            </a:r>
            <a:br>
              <a:rPr lang="en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35"/>
          <p:cNvSpPr/>
          <p:nvPr/>
        </p:nvSpPr>
        <p:spPr>
          <a:xfrm>
            <a:off x="306900" y="1949750"/>
            <a:ext cx="1922700" cy="5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Initialize UI Assets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471900" y="2571750"/>
            <a:ext cx="1922700" cy="5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Show UI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471900" y="3193750"/>
            <a:ext cx="1922700" cy="5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Hide UI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396" name="Google Shape;396;p35"/>
          <p:cNvSpPr/>
          <p:nvPr/>
        </p:nvSpPr>
        <p:spPr>
          <a:xfrm>
            <a:off x="306900" y="3815750"/>
            <a:ext cx="1922700" cy="54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Free UI assets</a:t>
            </a:r>
            <a:endParaRPr>
              <a:solidFill>
                <a:srgbClr val="D9D9D9"/>
              </a:solidFill>
            </a:endParaRPr>
          </a:p>
        </p:txBody>
      </p:sp>
      <p:cxnSp>
        <p:nvCxnSpPr>
          <p:cNvPr id="397" name="Google Shape;397;p35"/>
          <p:cNvCxnSpPr>
            <a:endCxn id="393" idx="3"/>
          </p:cNvCxnSpPr>
          <p:nvPr/>
        </p:nvCxnSpPr>
        <p:spPr>
          <a:xfrm rot="10800000">
            <a:off x="2229600" y="2220500"/>
            <a:ext cx="2013000" cy="3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35"/>
          <p:cNvCxnSpPr>
            <a:endCxn id="394" idx="3"/>
          </p:cNvCxnSpPr>
          <p:nvPr/>
        </p:nvCxnSpPr>
        <p:spPr>
          <a:xfrm flipH="1">
            <a:off x="2394600" y="2816400"/>
            <a:ext cx="1911000" cy="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5"/>
          <p:cNvCxnSpPr>
            <a:endCxn id="395" idx="3"/>
          </p:cNvCxnSpPr>
          <p:nvPr/>
        </p:nvCxnSpPr>
        <p:spPr>
          <a:xfrm flipH="1">
            <a:off x="2394600" y="3096100"/>
            <a:ext cx="1965300" cy="3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5"/>
          <p:cNvCxnSpPr>
            <a:endCxn id="396" idx="3"/>
          </p:cNvCxnSpPr>
          <p:nvPr/>
        </p:nvCxnSpPr>
        <p:spPr>
          <a:xfrm flipH="1">
            <a:off x="2229600" y="3583700"/>
            <a:ext cx="2139300" cy="5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35"/>
          <p:cNvSpPr txBox="1"/>
          <p:nvPr/>
        </p:nvSpPr>
        <p:spPr>
          <a:xfrm>
            <a:off x="1489400" y="4437750"/>
            <a:ext cx="6788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Benefits</a:t>
            </a:r>
            <a:r>
              <a:rPr lang="en" sz="1800"/>
              <a:t>: this encapsulates large UI pieces and interactions inside objects that can be added and removed as needed.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to MVC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</a:t>
            </a:r>
            <a:endParaRPr/>
          </a:p>
        </p:txBody>
      </p:sp>
      <p:sp>
        <p:nvSpPr>
          <p:cNvPr id="412" name="Google Shape;412;p3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how it relates to in game UI</a:t>
            </a:r>
            <a:endParaRPr/>
          </a:p>
        </p:txBody>
      </p:sp>
      <p:sp>
        <p:nvSpPr>
          <p:cNvPr id="413" name="Google Shape;413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?</a:t>
            </a:r>
            <a:br>
              <a:rPr lang="en"/>
            </a:br>
            <a:r>
              <a:rPr lang="en"/>
              <a:t>???</a:t>
            </a:r>
            <a:br>
              <a:rPr lang="en"/>
            </a:br>
            <a:r>
              <a:rPr lang="en"/>
              <a:t>What does </a:t>
            </a:r>
            <a:r>
              <a:rPr b="1" lang="en"/>
              <a:t>MVC</a:t>
            </a:r>
            <a:r>
              <a:rPr lang="en"/>
              <a:t> stand for?</a:t>
            </a:r>
            <a:br>
              <a:rPr lang="en"/>
            </a:br>
            <a:r>
              <a:rPr lang="en"/>
              <a:t>???</a:t>
            </a:r>
            <a:br>
              <a:rPr lang="en"/>
            </a:b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</a:t>
            </a:r>
            <a:endParaRPr/>
          </a:p>
        </p:txBody>
      </p:sp>
      <p:sp>
        <p:nvSpPr>
          <p:cNvPr id="419" name="Google Shape;419;p38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Stands for:</a:t>
            </a:r>
            <a:endParaRPr/>
          </a:p>
        </p:txBody>
      </p:sp>
      <p:sp>
        <p:nvSpPr>
          <p:cNvPr id="420" name="Google Shape;420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A.Model View </a:t>
            </a:r>
            <a:r>
              <a:rPr lang="en"/>
              <a:t>Controller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B. Marvel Vuniverse Cinematique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C.Making Videogames Complete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D. Micro View Concept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In-Game UI</a:t>
            </a:r>
            <a:endParaRPr/>
          </a:p>
        </p:txBody>
      </p:sp>
      <p:sp>
        <p:nvSpPr>
          <p:cNvPr id="426" name="Google Shape;426;p39"/>
          <p:cNvSpPr txBox="1"/>
          <p:nvPr>
            <p:ph idx="1" type="body"/>
          </p:nvPr>
        </p:nvSpPr>
        <p:spPr>
          <a:xfrm>
            <a:off x="471900" y="1919075"/>
            <a:ext cx="4912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Inside the engine</a:t>
            </a:r>
            <a:endParaRPr/>
          </a:p>
        </p:txBody>
      </p:sp>
      <p:pic>
        <p:nvPicPr>
          <p:cNvPr id="427" name="Google Shape;4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758" y="-387300"/>
            <a:ext cx="3787041" cy="5530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8" name="Google Shape;428;p39"/>
          <p:cNvGraphicFramePr/>
          <p:nvPr/>
        </p:nvGraphicFramePr>
        <p:xfrm>
          <a:off x="853575" y="241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438425"/>
              </a:tblGrid>
              <a:tr h="3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NPC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   Joe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100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9" name="Google Shape;429;p39"/>
          <p:cNvGraphicFramePr/>
          <p:nvPr/>
        </p:nvGraphicFramePr>
        <p:xfrm>
          <a:off x="3119163" y="187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438425"/>
              </a:tblGrid>
              <a:tr h="3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NPC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   Bob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  100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0" name="Google Shape;430;p39"/>
          <p:cNvGraphicFramePr/>
          <p:nvPr/>
        </p:nvGraphicFramePr>
        <p:xfrm>
          <a:off x="2691550" y="358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438425"/>
              </a:tblGrid>
              <a:tr h="3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NPC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  Ann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100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436" name="Google Shape;436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Game Systems shouldn’t know </a:t>
            </a:r>
            <a:r>
              <a:rPr i="1" lang="en" u="sng"/>
              <a:t>anything</a:t>
            </a:r>
            <a:r>
              <a:rPr b="1" lang="en" u="sng"/>
              <a:t> </a:t>
            </a:r>
            <a:r>
              <a:rPr lang="en" u="sng"/>
              <a:t>about UI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Yet they communicate all the time: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players lose health, gain money, find items,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UI updates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player clicks the “attack” button (interacts with the UI)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Combat </a:t>
            </a:r>
            <a:r>
              <a:rPr lang="en"/>
              <a:t>systems</a:t>
            </a:r>
            <a:r>
              <a:rPr lang="en"/>
              <a:t> should perform the attack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Causing the NPCs health to change which also makes the UI change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</a:t>
            </a:r>
            <a:endParaRPr/>
          </a:p>
        </p:txBody>
      </p:sp>
      <p:sp>
        <p:nvSpPr>
          <p:cNvPr id="442" name="Google Shape;442;p4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Controller</a:t>
            </a:r>
            <a:endParaRPr/>
          </a:p>
        </p:txBody>
      </p:sp>
      <p:pic>
        <p:nvPicPr>
          <p:cNvPr id="443" name="Google Shape;4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350" y="2495963"/>
            <a:ext cx="2181800" cy="1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/>
          <p:nvPr/>
        </p:nvSpPr>
        <p:spPr>
          <a:xfrm>
            <a:off x="4846750" y="3023925"/>
            <a:ext cx="11727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endParaRPr/>
          </a:p>
        </p:txBody>
      </p:sp>
      <p:graphicFrame>
        <p:nvGraphicFramePr>
          <p:cNvPr id="445" name="Google Shape;445;p41"/>
          <p:cNvGraphicFramePr/>
          <p:nvPr/>
        </p:nvGraphicFramePr>
        <p:xfrm>
          <a:off x="1387000" y="223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172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Enemy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  100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6" name="Google Shape;446;p41"/>
          <p:cNvSpPr/>
          <p:nvPr/>
        </p:nvSpPr>
        <p:spPr>
          <a:xfrm>
            <a:off x="1978275" y="3539704"/>
            <a:ext cx="1575504" cy="982044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Combat Manager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software design patterns?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“Design Pattern - element of </a:t>
            </a:r>
            <a:r>
              <a:rPr lang="en"/>
              <a:t>reusable</a:t>
            </a:r>
            <a:r>
              <a:rPr lang="en"/>
              <a:t> object oriented software”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Every software engineer knows design patterns.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is good to have formalized knowledge however.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Some design patterns are used more than others, especially in game programming.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</a:t>
            </a:r>
            <a:endParaRPr/>
          </a:p>
        </p:txBody>
      </p:sp>
      <p:sp>
        <p:nvSpPr>
          <p:cNvPr id="452" name="Google Shape;452;p42"/>
          <p:cNvSpPr txBox="1"/>
          <p:nvPr>
            <p:ph idx="1" type="body"/>
          </p:nvPr>
        </p:nvSpPr>
        <p:spPr>
          <a:xfrm>
            <a:off x="460950" y="1906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350" y="2495963"/>
            <a:ext cx="2181800" cy="14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2"/>
          <p:cNvSpPr txBox="1"/>
          <p:nvPr/>
        </p:nvSpPr>
        <p:spPr>
          <a:xfrm>
            <a:off x="4851150" y="2054200"/>
            <a:ext cx="11727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Listens for changes</a:t>
            </a:r>
            <a:endParaRPr/>
          </a:p>
        </p:txBody>
      </p:sp>
      <p:graphicFrame>
        <p:nvGraphicFramePr>
          <p:cNvPr id="455" name="Google Shape;455;p42"/>
          <p:cNvGraphicFramePr/>
          <p:nvPr/>
        </p:nvGraphicFramePr>
        <p:xfrm>
          <a:off x="1387000" y="223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172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Enemy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  100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6" name="Google Shape;456;p42"/>
          <p:cNvSpPr/>
          <p:nvPr/>
        </p:nvSpPr>
        <p:spPr>
          <a:xfrm>
            <a:off x="1978275" y="3539704"/>
            <a:ext cx="1575504" cy="982044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Combat Manager</a:t>
            </a:r>
            <a:endParaRPr/>
          </a:p>
        </p:txBody>
      </p:sp>
      <p:cxnSp>
        <p:nvCxnSpPr>
          <p:cNvPr id="457" name="Google Shape;457;p42"/>
          <p:cNvCxnSpPr>
            <a:stCxn id="452" idx="0"/>
            <a:endCxn id="452" idx="2"/>
          </p:cNvCxnSpPr>
          <p:nvPr/>
        </p:nvCxnSpPr>
        <p:spPr>
          <a:xfrm>
            <a:off x="4572000" y="1906275"/>
            <a:ext cx="0" cy="27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58" name="Google Shape;458;p42"/>
          <p:cNvSpPr/>
          <p:nvPr/>
        </p:nvSpPr>
        <p:spPr>
          <a:xfrm>
            <a:off x="4292850" y="2275000"/>
            <a:ext cx="558300" cy="18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2"/>
          <p:cNvSpPr/>
          <p:nvPr/>
        </p:nvSpPr>
        <p:spPr>
          <a:xfrm>
            <a:off x="4303800" y="3748600"/>
            <a:ext cx="558300" cy="18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2"/>
          <p:cNvSpPr txBox="1"/>
          <p:nvPr/>
        </p:nvSpPr>
        <p:spPr>
          <a:xfrm>
            <a:off x="3174850" y="2918163"/>
            <a:ext cx="1950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Systems   UI</a:t>
            </a:r>
            <a:endParaRPr/>
          </a:p>
        </p:txBody>
      </p:sp>
      <p:sp>
        <p:nvSpPr>
          <p:cNvPr id="461" name="Google Shape;461;p42"/>
          <p:cNvSpPr txBox="1"/>
          <p:nvPr/>
        </p:nvSpPr>
        <p:spPr>
          <a:xfrm>
            <a:off x="4862100" y="3561850"/>
            <a:ext cx="20766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Translates user actions into game actions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</a:t>
            </a:r>
            <a:endParaRPr/>
          </a:p>
        </p:txBody>
      </p:sp>
      <p:sp>
        <p:nvSpPr>
          <p:cNvPr id="467" name="Google Shape;467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400"/>
            </a:br>
            <a:endParaRPr sz="1400"/>
          </a:p>
        </p:txBody>
      </p:sp>
      <p:sp>
        <p:nvSpPr>
          <p:cNvPr id="468" name="Google Shape;468;p43"/>
          <p:cNvSpPr txBox="1"/>
          <p:nvPr/>
        </p:nvSpPr>
        <p:spPr>
          <a:xfrm>
            <a:off x="4572000" y="4093175"/>
            <a:ext cx="21543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Mouse click calls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CombatManager.Attack()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69" name="Google Shape;469;p43"/>
          <p:cNvGraphicFramePr/>
          <p:nvPr/>
        </p:nvGraphicFramePr>
        <p:xfrm>
          <a:off x="1387000" y="223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172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Enemy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  100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0" name="Google Shape;470;p43"/>
          <p:cNvSpPr/>
          <p:nvPr/>
        </p:nvSpPr>
        <p:spPr>
          <a:xfrm>
            <a:off x="1978275" y="3539704"/>
            <a:ext cx="1575504" cy="982044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Combat Manager</a:t>
            </a:r>
            <a:endParaRPr/>
          </a:p>
        </p:txBody>
      </p:sp>
      <p:sp>
        <p:nvSpPr>
          <p:cNvPr id="471" name="Google Shape;471;p43"/>
          <p:cNvSpPr txBox="1"/>
          <p:nvPr/>
        </p:nvSpPr>
        <p:spPr>
          <a:xfrm>
            <a:off x="4116800" y="1728275"/>
            <a:ext cx="20583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Updates propagate via event bus or observer callback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0" y="3500675"/>
            <a:ext cx="17805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Combat resolution changes health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3" name="Google Shape;4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123" y="2239163"/>
            <a:ext cx="2232175" cy="173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43"/>
          <p:cNvCxnSpPr/>
          <p:nvPr/>
        </p:nvCxnSpPr>
        <p:spPr>
          <a:xfrm rot="10800000">
            <a:off x="1900475" y="3094575"/>
            <a:ext cx="35400" cy="6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43"/>
          <p:cNvCxnSpPr/>
          <p:nvPr/>
        </p:nvCxnSpPr>
        <p:spPr>
          <a:xfrm>
            <a:off x="2790775" y="2437500"/>
            <a:ext cx="333480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43"/>
          <p:cNvCxnSpPr/>
          <p:nvPr/>
        </p:nvCxnSpPr>
        <p:spPr>
          <a:xfrm flipH="1">
            <a:off x="3723300" y="3857625"/>
            <a:ext cx="28050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MVC</a:t>
            </a:r>
            <a:endParaRPr/>
          </a:p>
        </p:txBody>
      </p:sp>
      <p:sp>
        <p:nvSpPr>
          <p:cNvPr id="482" name="Google Shape;482;p44"/>
          <p:cNvSpPr txBox="1"/>
          <p:nvPr>
            <p:ph idx="1" type="body"/>
          </p:nvPr>
        </p:nvSpPr>
        <p:spPr>
          <a:xfrm>
            <a:off x="3310625" y="1965000"/>
            <a:ext cx="2438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== Class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View == UI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Controller == Logic</a:t>
            </a:r>
            <a:endParaRPr/>
          </a:p>
        </p:txBody>
      </p:sp>
      <p:pic>
        <p:nvPicPr>
          <p:cNvPr id="483" name="Google Shape;4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25" y="1758000"/>
            <a:ext cx="28407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/>
          <p:nvPr>
            <p:ph idx="1" type="body"/>
          </p:nvPr>
        </p:nvSpPr>
        <p:spPr>
          <a:xfrm>
            <a:off x="5786450" y="1758000"/>
            <a:ext cx="3202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Discussion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does this relate to game design?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would we use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wouldn't we use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would be better?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01: UI Summary</a:t>
            </a:r>
            <a:endParaRPr/>
          </a:p>
        </p:txBody>
      </p:sp>
      <p:sp>
        <p:nvSpPr>
          <p:cNvPr id="490" name="Google Shape;490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Model-View-Controller (</a:t>
            </a:r>
            <a:r>
              <a:rPr b="1" lang="en"/>
              <a:t>MVC):</a:t>
            </a:r>
            <a:r>
              <a:rPr lang="en"/>
              <a:t> helps separate out UI from the data it is displaying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UI should know about game data, but game data </a:t>
            </a:r>
            <a:r>
              <a:rPr b="1" i="1" lang="en"/>
              <a:t>should not</a:t>
            </a:r>
            <a:r>
              <a:rPr lang="en"/>
              <a:t> know about UI!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Game State Stack </a:t>
            </a:r>
            <a:r>
              <a:rPr lang="en"/>
              <a:t>encapsulates large scale UI transitions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02: Data Layout Patterns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Layout Patterns</a:t>
            </a:r>
            <a:endParaRPr/>
          </a:p>
        </p:txBody>
      </p:sp>
      <p:sp>
        <p:nvSpPr>
          <p:cNvPr id="501" name="Google Shape;501;p4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FlyWeight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data across instances instead of duplicating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for shared immutable definitions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Memento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important internal state in a </a:t>
            </a:r>
            <a:r>
              <a:rPr lang="en"/>
              <a:t>separate</a:t>
            </a:r>
            <a:r>
              <a:rPr lang="en"/>
              <a:t>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Simplifies implementation of save files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/>
          <p:nvPr>
            <p:ph type="title"/>
          </p:nvPr>
        </p:nvSpPr>
        <p:spPr>
          <a:xfrm>
            <a:off x="460950" y="2065350"/>
            <a:ext cx="2505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Flyweight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507" name="Google Shape;507;p48"/>
          <p:cNvSpPr txBox="1"/>
          <p:nvPr/>
        </p:nvSpPr>
        <p:spPr>
          <a:xfrm>
            <a:off x="4016225" y="1375600"/>
            <a:ext cx="45750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</a:t>
            </a:r>
            <a:r>
              <a:rPr lang="en"/>
              <a:t> intrinsic and extrinsic members for more </a:t>
            </a:r>
            <a:r>
              <a:rPr lang="en"/>
              <a:t>efficiency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Intrinsic</a:t>
            </a:r>
            <a:r>
              <a:rPr lang="en"/>
              <a:t> members are those that are unique to the instance. This should bring to mind instance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Extrinsic</a:t>
            </a:r>
            <a:r>
              <a:rPr lang="en"/>
              <a:t> are those that are shared amongst instances. This should bring to mind static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http://www.cs.unc.edu/~stotts/GOF/hires/pat4ffso.htm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Sharing</a:t>
            </a:r>
            <a:endParaRPr/>
          </a:p>
        </p:txBody>
      </p:sp>
      <p:sp>
        <p:nvSpPr>
          <p:cNvPr id="513" name="Google Shape;513;p4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Crowd of Enemies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have different Stats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they look the same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375" y="738725"/>
            <a:ext cx="45720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Sharing</a:t>
            </a:r>
            <a:endParaRPr/>
          </a:p>
        </p:txBody>
      </p:sp>
      <p:sp>
        <p:nvSpPr>
          <p:cNvPr id="520" name="Google Shape;520;p5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Crowd of Enemies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have different Stats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they look the same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“Flyweight” pattern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Extract common data and share it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Unity Example: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Renderer.sharedMaterial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50"/>
          <p:cNvPicPr preferRelativeResize="0"/>
          <p:nvPr/>
        </p:nvPicPr>
        <p:blipFill rotWithShape="1">
          <a:blip r:embed="rId3">
            <a:alphaModFix/>
          </a:blip>
          <a:srcRect b="77127" l="2830" r="83107" t="0"/>
          <a:stretch/>
        </p:blipFill>
        <p:spPr>
          <a:xfrm>
            <a:off x="4783150" y="2571750"/>
            <a:ext cx="642925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0"/>
          <p:cNvPicPr preferRelativeResize="0"/>
          <p:nvPr/>
        </p:nvPicPr>
        <p:blipFill rotWithShape="1">
          <a:blip r:embed="rId3">
            <a:alphaModFix/>
          </a:blip>
          <a:srcRect b="52831" l="2455" r="83482" t="24296"/>
          <a:stretch/>
        </p:blipFill>
        <p:spPr>
          <a:xfrm>
            <a:off x="6266850" y="1735375"/>
            <a:ext cx="642925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0"/>
          <p:cNvPicPr preferRelativeResize="0"/>
          <p:nvPr/>
        </p:nvPicPr>
        <p:blipFill rotWithShape="1">
          <a:blip r:embed="rId3">
            <a:alphaModFix/>
          </a:blip>
          <a:srcRect b="30376" l="2058" r="83879" t="46752"/>
          <a:stretch/>
        </p:blipFill>
        <p:spPr>
          <a:xfrm>
            <a:off x="7771775" y="2486975"/>
            <a:ext cx="642925" cy="592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4" name="Google Shape;524;p50"/>
          <p:cNvGraphicFramePr/>
          <p:nvPr/>
        </p:nvGraphicFramePr>
        <p:xfrm>
          <a:off x="7350752" y="330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484950"/>
              </a:tblGrid>
              <a:tr h="19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Unit ID# 1336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1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Health 10%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Mesh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Etc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25" name="Google Shape;525;p50"/>
          <p:cNvGraphicFramePr/>
          <p:nvPr/>
        </p:nvGraphicFramePr>
        <p:xfrm>
          <a:off x="4362128" y="325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484950"/>
              </a:tblGrid>
              <a:tr h="19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Unit ID# 1337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1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Health 90%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Mesh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Etc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26" name="Google Shape;526;p50"/>
          <p:cNvGraphicFramePr/>
          <p:nvPr/>
        </p:nvGraphicFramePr>
        <p:xfrm>
          <a:off x="5856440" y="2457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484950"/>
              </a:tblGrid>
              <a:tr h="19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Unit ID# 1338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1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Health 100%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Mesh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Etc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27" name="Google Shape;527;p50"/>
          <p:cNvCxnSpPr/>
          <p:nvPr/>
        </p:nvCxnSpPr>
        <p:spPr>
          <a:xfrm rot="5400000">
            <a:off x="6214750" y="3344350"/>
            <a:ext cx="1092300" cy="16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50"/>
          <p:cNvCxnSpPr/>
          <p:nvPr/>
        </p:nvCxnSpPr>
        <p:spPr>
          <a:xfrm>
            <a:off x="5779375" y="3688050"/>
            <a:ext cx="683700" cy="2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50"/>
          <p:cNvCxnSpPr/>
          <p:nvPr/>
        </p:nvCxnSpPr>
        <p:spPr>
          <a:xfrm flipH="1">
            <a:off x="6842100" y="3728000"/>
            <a:ext cx="8757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0" name="Google Shape;5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450" y="4042900"/>
            <a:ext cx="849050" cy="7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Gotcha #1</a:t>
            </a:r>
            <a:endParaRPr/>
          </a:p>
        </p:txBody>
      </p:sp>
      <p:sp>
        <p:nvSpPr>
          <p:cNvPr id="536" name="Google Shape;536;p51"/>
          <p:cNvSpPr txBox="1"/>
          <p:nvPr>
            <p:ph idx="1" type="body"/>
          </p:nvPr>
        </p:nvSpPr>
        <p:spPr>
          <a:xfrm>
            <a:off x="224625" y="1695650"/>
            <a:ext cx="6148200" cy="28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are </a:t>
            </a:r>
            <a:r>
              <a:rPr i="1" lang="en"/>
              <a:t>not </a:t>
            </a:r>
            <a:r>
              <a:rPr lang="en"/>
              <a:t>shared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new class BirdComponent extends MonoBehaviour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If a new BirdComponent is added to five game objects, each gets a new instance!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Unity has a class for this: </a:t>
            </a:r>
            <a:r>
              <a:rPr b="1" lang="en"/>
              <a:t>ScriptableObject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share data across multiple game objects: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Subclass from ScriptableObject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Make an instance with shared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Give the components a reference to this object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51"/>
          <p:cNvPicPr preferRelativeResize="0"/>
          <p:nvPr/>
        </p:nvPicPr>
        <p:blipFill rotWithShape="1">
          <a:blip r:embed="rId3">
            <a:alphaModFix/>
          </a:blip>
          <a:srcRect b="52831" l="2455" r="83482" t="24296"/>
          <a:stretch/>
        </p:blipFill>
        <p:spPr>
          <a:xfrm>
            <a:off x="6571650" y="1811575"/>
            <a:ext cx="642925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1"/>
          <p:cNvPicPr preferRelativeResize="0"/>
          <p:nvPr/>
        </p:nvPicPr>
        <p:blipFill rotWithShape="1">
          <a:blip r:embed="rId3">
            <a:alphaModFix/>
          </a:blip>
          <a:srcRect b="30376" l="2058" r="83879" t="46752"/>
          <a:stretch/>
        </p:blipFill>
        <p:spPr>
          <a:xfrm>
            <a:off x="8076575" y="2639375"/>
            <a:ext cx="642925" cy="592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9" name="Google Shape;539;p51"/>
          <p:cNvGraphicFramePr/>
          <p:nvPr/>
        </p:nvGraphicFramePr>
        <p:xfrm>
          <a:off x="7884153" y="330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135225"/>
              </a:tblGrid>
              <a:tr h="19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Unit ID# 1336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1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Health 10%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Mesh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Configuration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40" name="Google Shape;540;p51"/>
          <p:cNvGraphicFramePr/>
          <p:nvPr/>
        </p:nvGraphicFramePr>
        <p:xfrm>
          <a:off x="6412040" y="2457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053975"/>
              </a:tblGrid>
              <a:tr h="19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Unit ID# 1338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1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Health 100%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Mesh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Configuration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41" name="Google Shape;541;p51"/>
          <p:cNvCxnSpPr/>
          <p:nvPr/>
        </p:nvCxnSpPr>
        <p:spPr>
          <a:xfrm flipH="1" rot="-5400000">
            <a:off x="6137475" y="3091800"/>
            <a:ext cx="1103400" cy="632700"/>
          </a:xfrm>
          <a:prstGeom prst="bentConnector3">
            <a:avLst>
              <a:gd fmla="val 632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51"/>
          <p:cNvCxnSpPr/>
          <p:nvPr/>
        </p:nvCxnSpPr>
        <p:spPr>
          <a:xfrm flipH="1">
            <a:off x="7146900" y="3728000"/>
            <a:ext cx="8757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3" name="Google Shape;5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250" y="4042900"/>
            <a:ext cx="849050" cy="7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1"/>
          <p:cNvSpPr/>
          <p:nvPr/>
        </p:nvSpPr>
        <p:spPr>
          <a:xfrm>
            <a:off x="7687000" y="4472300"/>
            <a:ext cx="1024200" cy="4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Scriptable Object</a:t>
            </a:r>
            <a:endParaRPr>
              <a:solidFill>
                <a:srgbClr val="D9D9D9"/>
              </a:solidFill>
            </a:endParaRPr>
          </a:p>
        </p:txBody>
      </p:sp>
      <p:cxnSp>
        <p:nvCxnSpPr>
          <p:cNvPr id="545" name="Google Shape;545;p51"/>
          <p:cNvCxnSpPr>
            <a:endCxn id="544" idx="0"/>
          </p:cNvCxnSpPr>
          <p:nvPr/>
        </p:nvCxnSpPr>
        <p:spPr>
          <a:xfrm>
            <a:off x="7397200" y="3045200"/>
            <a:ext cx="801900" cy="14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51"/>
          <p:cNvCxnSpPr/>
          <p:nvPr/>
        </p:nvCxnSpPr>
        <p:spPr>
          <a:xfrm rot="10800000">
            <a:off x="6365850" y="2861425"/>
            <a:ext cx="2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51"/>
          <p:cNvCxnSpPr>
            <a:endCxn id="544" idx="0"/>
          </p:cNvCxnSpPr>
          <p:nvPr/>
        </p:nvCxnSpPr>
        <p:spPr>
          <a:xfrm>
            <a:off x="8033200" y="3864800"/>
            <a:ext cx="165900" cy="6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572000" y="308800"/>
            <a:ext cx="4528200" cy="11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Game Design </a:t>
            </a:r>
            <a:br>
              <a:rPr lang="en"/>
            </a:br>
            <a:r>
              <a:rPr lang="en" sz="2700"/>
              <a:t>A Systems Approach</a:t>
            </a:r>
            <a:endParaRPr sz="2700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ISBN-13: 978-0134667607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ISBN-10: 0134667603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O'Reilly Link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9" y="77200"/>
            <a:ext cx="43968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Gotcha #2</a:t>
            </a:r>
            <a:endParaRPr/>
          </a:p>
        </p:txBody>
      </p:sp>
      <p:sp>
        <p:nvSpPr>
          <p:cNvPr id="553" name="Google Shape;553;p52"/>
          <p:cNvSpPr txBox="1"/>
          <p:nvPr>
            <p:ph idx="1" type="body"/>
          </p:nvPr>
        </p:nvSpPr>
        <p:spPr>
          <a:xfrm>
            <a:off x="33850" y="1688600"/>
            <a:ext cx="42759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Render.material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ublic class ExampleClass: MonoBehaviour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Void Awake()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Renderer.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material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.color = Color.red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Makes a copy of the material and changes the color of just this copy.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gameobject is red, others are unchanged</a:t>
            </a:r>
            <a:br>
              <a:rPr lang="en"/>
            </a:br>
            <a:r>
              <a:rPr lang="en"/>
              <a:t>There are now </a:t>
            </a:r>
            <a:r>
              <a:rPr b="1" lang="en"/>
              <a:t>two </a:t>
            </a:r>
            <a:r>
              <a:rPr lang="en"/>
              <a:t>materials in memory!</a:t>
            </a:r>
            <a:endParaRPr/>
          </a:p>
        </p:txBody>
      </p:sp>
      <p:sp>
        <p:nvSpPr>
          <p:cNvPr id="554" name="Google Shape;554;p52"/>
          <p:cNvSpPr txBox="1"/>
          <p:nvPr>
            <p:ph idx="2" type="body"/>
          </p:nvPr>
        </p:nvSpPr>
        <p:spPr>
          <a:xfrm>
            <a:off x="4436975" y="1688600"/>
            <a:ext cx="47070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Renderer.sharedMaterial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ublic class ExampleClass : MonoBehaviour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Void Awake()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renderer.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sharedMaterial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.color = Color.red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Modifies the material shared with others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object and all game objects that share this material are now red</a:t>
            </a:r>
            <a:endParaRPr/>
          </a:p>
        </p:txBody>
      </p:sp>
      <p:pic>
        <p:nvPicPr>
          <p:cNvPr id="555" name="Google Shape;5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650" y="1255975"/>
            <a:ext cx="1481250" cy="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use FlyWeight</a:t>
            </a:r>
            <a:endParaRPr/>
          </a:p>
        </p:txBody>
      </p:sp>
      <p:sp>
        <p:nvSpPr>
          <p:cNvPr id="561" name="Google Shape;561;p5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application uses a large number of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Storage costs are high because of the sheer quantity of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object state can be made extrinsic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groups of objects may be replaced by relatively few shared objects once extrinsic state is removed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application doesn't depend on object identity. Since Flyweight objects may be shared, identity tests will return true for conceptually distinct objects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4"/>
          <p:cNvSpPr txBox="1"/>
          <p:nvPr>
            <p:ph type="title"/>
          </p:nvPr>
        </p:nvSpPr>
        <p:spPr>
          <a:xfrm>
            <a:off x="460950" y="521672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Memento</a:t>
            </a:r>
            <a:endParaRPr/>
          </a:p>
        </p:txBody>
      </p:sp>
      <p:pic>
        <p:nvPicPr>
          <p:cNvPr descr="Image result for memento" id="567" name="Google Shape;5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125" y="520700"/>
            <a:ext cx="2794000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4"/>
          <p:cNvSpPr txBox="1"/>
          <p:nvPr/>
        </p:nvSpPr>
        <p:spPr>
          <a:xfrm>
            <a:off x="579350" y="1824100"/>
            <a:ext cx="39927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Without violating encapsulation, capture and externalize an object's internal state so that the object can be restored to this state later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FEFE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http://www.cs.unc.edu/~stotts/GOF/hires/pat5ffso.htm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EFEFE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https://www.oodesign.com/memento-pattern.html</a:t>
            </a:r>
            <a:endParaRPr sz="12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5"/>
          <p:cNvSpPr txBox="1"/>
          <p:nvPr>
            <p:ph type="title"/>
          </p:nvPr>
        </p:nvSpPr>
        <p:spPr>
          <a:xfrm>
            <a:off x="70650" y="488250"/>
            <a:ext cx="6019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What is meant by </a:t>
            </a:r>
            <a:r>
              <a:rPr lang="en" sz="6500"/>
              <a:t>encapsulation?</a:t>
            </a:r>
            <a:endParaRPr sz="6500"/>
          </a:p>
        </p:txBody>
      </p:sp>
      <p:pic>
        <p:nvPicPr>
          <p:cNvPr descr="Editable Vintage 8-bit Question Block Resources by justfream" id="574" name="Google Shape;574;p55"/>
          <p:cNvPicPr preferRelativeResize="0"/>
          <p:nvPr/>
        </p:nvPicPr>
        <p:blipFill rotWithShape="1">
          <a:blip r:embed="rId3">
            <a:alphaModFix/>
          </a:blip>
          <a:srcRect b="28012" l="15873" r="16868" t="13150"/>
          <a:stretch/>
        </p:blipFill>
        <p:spPr>
          <a:xfrm>
            <a:off x="6120075" y="906700"/>
            <a:ext cx="3023925" cy="30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Separation </a:t>
            </a:r>
            <a:endParaRPr/>
          </a:p>
        </p:txBody>
      </p:sp>
      <p:sp>
        <p:nvSpPr>
          <p:cNvPr id="580" name="Google Shape;580;p56"/>
          <p:cNvSpPr txBox="1"/>
          <p:nvPr>
            <p:ph idx="1" type="body"/>
          </p:nvPr>
        </p:nvSpPr>
        <p:spPr>
          <a:xfrm>
            <a:off x="98925" y="1919075"/>
            <a:ext cx="4627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probably want to save/load games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Saving EVERYTHING is not sustainable</a:t>
            </a:r>
            <a:br>
              <a:rPr lang="en"/>
            </a:br>
            <a:r>
              <a:rPr lang="en"/>
              <a:t>	Or a good idea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Instead we save what is unique per instance </a:t>
            </a:r>
            <a:endParaRPr/>
          </a:p>
        </p:txBody>
      </p:sp>
      <p:pic>
        <p:nvPicPr>
          <p:cNvPr id="581" name="Google Shape;581;p56"/>
          <p:cNvPicPr preferRelativeResize="0"/>
          <p:nvPr/>
        </p:nvPicPr>
        <p:blipFill rotWithShape="1">
          <a:blip r:embed="rId3">
            <a:alphaModFix/>
          </a:blip>
          <a:srcRect b="77127" l="2830" r="83107" t="0"/>
          <a:stretch/>
        </p:blipFill>
        <p:spPr>
          <a:xfrm>
            <a:off x="5425575" y="2724150"/>
            <a:ext cx="642925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/>
          <p:cNvPicPr preferRelativeResize="0"/>
          <p:nvPr/>
        </p:nvPicPr>
        <p:blipFill rotWithShape="1">
          <a:blip r:embed="rId3">
            <a:alphaModFix/>
          </a:blip>
          <a:srcRect b="52831" l="2455" r="83482" t="24296"/>
          <a:stretch/>
        </p:blipFill>
        <p:spPr>
          <a:xfrm>
            <a:off x="6724050" y="1887775"/>
            <a:ext cx="642925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6"/>
          <p:cNvPicPr preferRelativeResize="0"/>
          <p:nvPr/>
        </p:nvPicPr>
        <p:blipFill rotWithShape="1">
          <a:blip r:embed="rId3">
            <a:alphaModFix/>
          </a:blip>
          <a:srcRect b="30376" l="2058" r="83879" t="46752"/>
          <a:stretch/>
        </p:blipFill>
        <p:spPr>
          <a:xfrm>
            <a:off x="8152775" y="2791775"/>
            <a:ext cx="642925" cy="592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4" name="Google Shape;584;p56"/>
          <p:cNvGraphicFramePr/>
          <p:nvPr/>
        </p:nvGraphicFramePr>
        <p:xfrm>
          <a:off x="7875078" y="346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145800"/>
              </a:tblGrid>
              <a:tr h="19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Unit ID# 1336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1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Health 10%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Mesh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Etc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5" name="Google Shape;585;p56"/>
          <p:cNvGraphicFramePr/>
          <p:nvPr/>
        </p:nvGraphicFramePr>
        <p:xfrm>
          <a:off x="5240352" y="340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063925"/>
              </a:tblGrid>
              <a:tr h="19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Unit ID# 1337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1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Health 90%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Mesh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Etc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6" name="Google Shape;586;p56"/>
          <p:cNvGraphicFramePr/>
          <p:nvPr/>
        </p:nvGraphicFramePr>
        <p:xfrm>
          <a:off x="6580340" y="2610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063925"/>
              </a:tblGrid>
              <a:tr h="19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Unit ID# 1338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1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Health 100%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Mesh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Etc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587" name="Google Shape;587;p56"/>
          <p:cNvCxnSpPr/>
          <p:nvPr/>
        </p:nvCxnSpPr>
        <p:spPr>
          <a:xfrm rot="5400000">
            <a:off x="6671950" y="3496750"/>
            <a:ext cx="1092300" cy="16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56"/>
          <p:cNvCxnSpPr/>
          <p:nvPr/>
        </p:nvCxnSpPr>
        <p:spPr>
          <a:xfrm>
            <a:off x="6236575" y="3840450"/>
            <a:ext cx="683700" cy="2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56"/>
          <p:cNvCxnSpPr/>
          <p:nvPr/>
        </p:nvCxnSpPr>
        <p:spPr>
          <a:xfrm flipH="1">
            <a:off x="7299300" y="3880400"/>
            <a:ext cx="8757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0" name="Google Shape;59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650" y="4195300"/>
            <a:ext cx="849050" cy="7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Separation </a:t>
            </a:r>
            <a:endParaRPr/>
          </a:p>
        </p:txBody>
      </p:sp>
      <p:sp>
        <p:nvSpPr>
          <p:cNvPr id="596" name="Google Shape;596;p57"/>
          <p:cNvSpPr txBox="1"/>
          <p:nvPr>
            <p:ph idx="1" type="body"/>
          </p:nvPr>
        </p:nvSpPr>
        <p:spPr>
          <a:xfrm>
            <a:off x="98925" y="1919075"/>
            <a:ext cx="4627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probably want to save/load games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Saving EVERYTHING is neither sustainable</a:t>
            </a:r>
            <a:br>
              <a:rPr lang="en"/>
            </a:br>
            <a:r>
              <a:rPr lang="en"/>
              <a:t>	nor a good idea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“Memento” pattern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Separate out unique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save/load that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97" name="Google Shape;597;p57"/>
          <p:cNvPicPr preferRelativeResize="0"/>
          <p:nvPr/>
        </p:nvPicPr>
        <p:blipFill rotWithShape="1">
          <a:blip r:embed="rId3">
            <a:alphaModFix/>
          </a:blip>
          <a:srcRect b="77127" l="2830" r="83107" t="0"/>
          <a:stretch/>
        </p:blipFill>
        <p:spPr>
          <a:xfrm>
            <a:off x="4663575" y="2800350"/>
            <a:ext cx="642925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7"/>
          <p:cNvPicPr preferRelativeResize="0"/>
          <p:nvPr/>
        </p:nvPicPr>
        <p:blipFill rotWithShape="1">
          <a:blip r:embed="rId3">
            <a:alphaModFix/>
          </a:blip>
          <a:srcRect b="52831" l="2455" r="83482" t="24296"/>
          <a:stretch/>
        </p:blipFill>
        <p:spPr>
          <a:xfrm>
            <a:off x="6343050" y="1659175"/>
            <a:ext cx="642925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7"/>
          <p:cNvPicPr preferRelativeResize="0"/>
          <p:nvPr/>
        </p:nvPicPr>
        <p:blipFill rotWithShape="1">
          <a:blip r:embed="rId3">
            <a:alphaModFix/>
          </a:blip>
          <a:srcRect b="30376" l="2058" r="83879" t="46752"/>
          <a:stretch/>
        </p:blipFill>
        <p:spPr>
          <a:xfrm>
            <a:off x="7162175" y="3248975"/>
            <a:ext cx="642925" cy="592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0" name="Google Shape;600;p57"/>
          <p:cNvGraphicFramePr/>
          <p:nvPr/>
        </p:nvGraphicFramePr>
        <p:xfrm>
          <a:off x="4463178" y="338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063925"/>
              </a:tblGrid>
              <a:tr h="20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Unit</a:t>
                      </a:r>
                      <a:endParaRPr b="1"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Mesh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5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Etc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01" name="Google Shape;601;p57"/>
          <p:cNvGraphicFramePr/>
          <p:nvPr/>
        </p:nvGraphicFramePr>
        <p:xfrm>
          <a:off x="5660127" y="363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063925"/>
              </a:tblGrid>
              <a:tr h="12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ID# 1337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5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Health 90%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2" name="Google Shape;602;p57"/>
          <p:cNvSpPr/>
          <p:nvPr/>
        </p:nvSpPr>
        <p:spPr>
          <a:xfrm>
            <a:off x="5369600" y="3652725"/>
            <a:ext cx="254400" cy="13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3" name="Google Shape;603;p57"/>
          <p:cNvGraphicFramePr/>
          <p:nvPr/>
        </p:nvGraphicFramePr>
        <p:xfrm>
          <a:off x="6063377" y="224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063925"/>
              </a:tblGrid>
              <a:tr h="20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Unit</a:t>
                      </a:r>
                      <a:endParaRPr b="1"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Mesh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5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Etc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04" name="Google Shape;604;p57"/>
          <p:cNvGraphicFramePr/>
          <p:nvPr/>
        </p:nvGraphicFramePr>
        <p:xfrm>
          <a:off x="7260327" y="248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063925"/>
              </a:tblGrid>
              <a:tr h="12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ID# 1338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5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Health 100%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5" name="Google Shape;605;p57"/>
          <p:cNvSpPr/>
          <p:nvPr/>
        </p:nvSpPr>
        <p:spPr>
          <a:xfrm>
            <a:off x="6969800" y="2509725"/>
            <a:ext cx="254400" cy="13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6" name="Google Shape;606;p57"/>
          <p:cNvGraphicFramePr/>
          <p:nvPr/>
        </p:nvGraphicFramePr>
        <p:xfrm>
          <a:off x="6901577" y="384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063925"/>
              </a:tblGrid>
              <a:tr h="20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Unit</a:t>
                      </a:r>
                      <a:endParaRPr b="1"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Data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Mesh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5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Etc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07" name="Google Shape;607;p57"/>
          <p:cNvGraphicFramePr/>
          <p:nvPr/>
        </p:nvGraphicFramePr>
        <p:xfrm>
          <a:off x="8098528" y="40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063925"/>
              </a:tblGrid>
              <a:tr h="12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ID# 1336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5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Health 10%</a:t>
                      </a:r>
                      <a:endParaRPr sz="1000"/>
                    </a:p>
                  </a:txBody>
                  <a:tcPr marT="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8" name="Google Shape;608;p57"/>
          <p:cNvSpPr/>
          <p:nvPr/>
        </p:nvSpPr>
        <p:spPr>
          <a:xfrm>
            <a:off x="7808000" y="4109925"/>
            <a:ext cx="254400" cy="13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8"/>
          <p:cNvSpPr txBox="1"/>
          <p:nvPr>
            <p:ph idx="1" type="body"/>
          </p:nvPr>
        </p:nvSpPr>
        <p:spPr>
          <a:xfrm>
            <a:off x="0" y="1617950"/>
            <a:ext cx="4471800" cy="30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Typical unity component: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public class MyComponent : MonoBehaviour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Vector2 position;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int ID;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float health;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// … Code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void DoAttack (...) {...}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Comparte with Unity Components</a:t>
            </a:r>
            <a:endParaRPr/>
          </a:p>
        </p:txBody>
      </p:sp>
      <p:sp>
        <p:nvSpPr>
          <p:cNvPr id="615" name="Google Shape;615;p58"/>
          <p:cNvSpPr txBox="1"/>
          <p:nvPr>
            <p:ph idx="2" type="body"/>
          </p:nvPr>
        </p:nvSpPr>
        <p:spPr>
          <a:xfrm>
            <a:off x="4694250" y="1617950"/>
            <a:ext cx="4449600" cy="3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Separated</a:t>
            </a:r>
            <a:r>
              <a:rPr b="1" lang="en"/>
              <a:t> version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public class MyComponent : MonoBehaviour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MyData data;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// … Code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void DoAttack (...) {...}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public class MyData { // or struct?!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Vector2 position;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int ID;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float health;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Memento How To</a:t>
            </a:r>
            <a:endParaRPr/>
          </a:p>
        </p:txBody>
      </p:sp>
      <p:sp>
        <p:nvSpPr>
          <p:cNvPr id="621" name="Google Shape;621;p5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Essentially we create a go-between that stores our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Whenever a change is made the go-between is updated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Yet another reason for getters and setters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Essentially Upon some change-action a 'Memento' is created that stores that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game state is saved, only the mementos need be saved.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Memento Origins</a:t>
            </a:r>
            <a:endParaRPr/>
          </a:p>
        </p:txBody>
      </p:sp>
      <p:sp>
        <p:nvSpPr>
          <p:cNvPr id="627" name="Google Shape;627;p6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Memento found its claim to fame in the 'undo' feature we all know and love.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Essentially when a letter, or word, or whatever, was deleted the 'delete' process triggered the creation of a memento.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633" name="Google Shape;633;p6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Caretaker process requests a memento from the originator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Originator</a:t>
            </a:r>
            <a:r>
              <a:rPr lang="en"/>
              <a:t> and Memento share an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Originator and Memento would make an awesome superhero duo btw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Caretaker does NOT control or view the memento, it </a:t>
            </a:r>
            <a:r>
              <a:rPr lang="en"/>
              <a:t>merely</a:t>
            </a:r>
            <a:r>
              <a:rPr lang="en"/>
              <a:t> requests it and stores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Can't access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Originator may use the memento to set its state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61"/>
          <p:cNvPicPr preferRelativeResize="0"/>
          <p:nvPr/>
        </p:nvPicPr>
        <p:blipFill rotWithShape="1">
          <a:blip r:embed="rId3">
            <a:alphaModFix/>
          </a:blip>
          <a:srcRect b="43526" l="1650" r="3509" t="22731"/>
          <a:stretch/>
        </p:blipFill>
        <p:spPr>
          <a:xfrm>
            <a:off x="2749925" y="0"/>
            <a:ext cx="6394075" cy="17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Other Textbooks</a:t>
            </a:r>
            <a:endParaRPr/>
          </a:p>
        </p:txBody>
      </p:sp>
      <p:pic>
        <p:nvPicPr>
          <p:cNvPr id="94" name="Google Shape;94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000" y="1708275"/>
            <a:ext cx="1727375" cy="25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825575" y="1708275"/>
            <a:ext cx="2240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Design Patterns: Elements of Reusable Object-Oriented Software</a:t>
            </a:r>
            <a:endParaRPr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Not Cheap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PDF versions exists…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good reference to have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148375" y="1919075"/>
            <a:ext cx="2635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Game Programming Patterns by Robert Nystrom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$3 for the kindle version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Or free for  the web version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6050" y="1708275"/>
            <a:ext cx="2077950" cy="2611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2"/>
          <p:cNvSpPr txBox="1"/>
          <p:nvPr>
            <p:ph type="title"/>
          </p:nvPr>
        </p:nvSpPr>
        <p:spPr>
          <a:xfrm>
            <a:off x="503100" y="488250"/>
            <a:ext cx="813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</a:rPr>
              <a:t>Use the Memento pattern when:</a:t>
            </a:r>
            <a:endParaRPr sz="2400">
              <a:solidFill>
                <a:srgbClr val="EFEFE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FEFEF"/>
                </a:solidFill>
              </a:rPr>
              <a:t>a snapshot of (some portion of) an object's state must be saved so that it can be restored to that state later, and</a:t>
            </a:r>
            <a:endParaRPr sz="2000">
              <a:solidFill>
                <a:srgbClr val="EFEFE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EFEFEF"/>
                </a:solidFill>
              </a:rPr>
              <a:t>a direct interface to obtaining the state would expose implementation details and break the object's encapsulation.</a:t>
            </a:r>
            <a:endParaRPr sz="66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Flyweight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data across instances instead of duplicating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UnityEngine.ScriptableObject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Memento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Put important internal state in a </a:t>
            </a:r>
            <a:r>
              <a:rPr lang="en"/>
              <a:t>separate</a:t>
            </a:r>
            <a:r>
              <a:rPr lang="en"/>
              <a:t> object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not the ‘default’ way in Unity, but it makes it </a:t>
            </a:r>
            <a:r>
              <a:rPr i="1" lang="en"/>
              <a:t>much</a:t>
            </a:r>
            <a:r>
              <a:rPr lang="en"/>
              <a:t> easier to implement save files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Activities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 at the code posted to iLearn</a:t>
            </a:r>
            <a:endParaRPr/>
          </a:p>
        </p:txBody>
      </p:sp>
      <p:sp>
        <p:nvSpPr>
          <p:cNvPr id="645" name="Google Shape;645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Data Layout Patterns Summary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03: Communication Patterns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5"/>
          <p:cNvSpPr txBox="1"/>
          <p:nvPr>
            <p:ph type="title"/>
          </p:nvPr>
        </p:nvSpPr>
        <p:spPr>
          <a:xfrm>
            <a:off x="471900" y="738725"/>
            <a:ext cx="42123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a TD game</a:t>
            </a:r>
            <a:endParaRPr/>
          </a:p>
        </p:txBody>
      </p:sp>
      <p:pic>
        <p:nvPicPr>
          <p:cNvPr id="656" name="Google Shape;6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47" y="1239425"/>
            <a:ext cx="4459751" cy="38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5"/>
          <p:cNvSpPr/>
          <p:nvPr/>
        </p:nvSpPr>
        <p:spPr>
          <a:xfrm>
            <a:off x="5920675" y="2875550"/>
            <a:ext cx="1151700" cy="11022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5"/>
          <p:cNvSpPr txBox="1"/>
          <p:nvPr/>
        </p:nvSpPr>
        <p:spPr>
          <a:xfrm>
            <a:off x="1420125" y="4128500"/>
            <a:ext cx="2614200" cy="767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Towers want to know when a monster is near so it can attack</a:t>
            </a:r>
            <a:endParaRPr/>
          </a:p>
        </p:txBody>
      </p:sp>
      <p:cxnSp>
        <p:nvCxnSpPr>
          <p:cNvPr id="659" name="Google Shape;659;p65"/>
          <p:cNvCxnSpPr>
            <a:stCxn id="658" idx="3"/>
            <a:endCxn id="657" idx="3"/>
          </p:cNvCxnSpPr>
          <p:nvPr/>
        </p:nvCxnSpPr>
        <p:spPr>
          <a:xfrm flipH="1" rot="10800000">
            <a:off x="4034325" y="3816350"/>
            <a:ext cx="2055000" cy="696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65"/>
          <p:cNvSpPr/>
          <p:nvPr/>
        </p:nvSpPr>
        <p:spPr>
          <a:xfrm>
            <a:off x="5635025" y="2995675"/>
            <a:ext cx="342300" cy="310800"/>
          </a:xfrm>
          <a:prstGeom prst="ellipse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5"/>
          <p:cNvSpPr txBox="1"/>
          <p:nvPr/>
        </p:nvSpPr>
        <p:spPr>
          <a:xfrm>
            <a:off x="629075" y="3433775"/>
            <a:ext cx="2614200" cy="5676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Mobs will walk until they reach the end point</a:t>
            </a:r>
            <a:endParaRPr/>
          </a:p>
        </p:txBody>
      </p:sp>
      <p:cxnSp>
        <p:nvCxnSpPr>
          <p:cNvPr id="662" name="Google Shape;662;p65"/>
          <p:cNvCxnSpPr>
            <a:stCxn id="661" idx="3"/>
            <a:endCxn id="660" idx="2"/>
          </p:cNvCxnSpPr>
          <p:nvPr/>
        </p:nvCxnSpPr>
        <p:spPr>
          <a:xfrm flipH="1" rot="10800000">
            <a:off x="3243275" y="3151175"/>
            <a:ext cx="2391900" cy="5664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65"/>
          <p:cNvSpPr/>
          <p:nvPr/>
        </p:nvSpPr>
        <p:spPr>
          <a:xfrm>
            <a:off x="4744800" y="1239425"/>
            <a:ext cx="1119300" cy="567600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5"/>
          <p:cNvSpPr txBox="1"/>
          <p:nvPr/>
        </p:nvSpPr>
        <p:spPr>
          <a:xfrm>
            <a:off x="562450" y="2004150"/>
            <a:ext cx="2680800" cy="8715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and Loot want to know when mobs get to the end or… don’t</a:t>
            </a:r>
            <a:endParaRPr/>
          </a:p>
        </p:txBody>
      </p:sp>
      <p:cxnSp>
        <p:nvCxnSpPr>
          <p:cNvPr id="665" name="Google Shape;665;p65"/>
          <p:cNvCxnSpPr>
            <a:stCxn id="664" idx="3"/>
            <a:endCxn id="663" idx="2"/>
          </p:cNvCxnSpPr>
          <p:nvPr/>
        </p:nvCxnSpPr>
        <p:spPr>
          <a:xfrm flipH="1" rot="10800000">
            <a:off x="3243250" y="1523100"/>
            <a:ext cx="1501500" cy="9168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65"/>
          <p:cNvSpPr txBox="1"/>
          <p:nvPr/>
        </p:nvSpPr>
        <p:spPr>
          <a:xfrm>
            <a:off x="4684300" y="785775"/>
            <a:ext cx="44598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Armour Games: Kingdom Rush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6"/>
          <p:cNvSpPr txBox="1"/>
          <p:nvPr>
            <p:ph idx="1" type="body"/>
          </p:nvPr>
        </p:nvSpPr>
        <p:spPr>
          <a:xfrm>
            <a:off x="471900" y="1745125"/>
            <a:ext cx="8222100" cy="28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of gameplay code is</a:t>
            </a:r>
            <a:r>
              <a:rPr b="1" lang="en"/>
              <a:t> observing game state updates</a:t>
            </a:r>
            <a:r>
              <a:rPr lang="en"/>
              <a:t> and reacting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</a:t>
            </a:r>
            <a:r>
              <a:rPr b="1" lang="en" sz="1600">
                <a:solidFill>
                  <a:srgbClr val="6AA84F"/>
                </a:solidFill>
              </a:rPr>
              <a:t>entities</a:t>
            </a:r>
            <a:r>
              <a:rPr lang="en" sz="1600"/>
              <a:t> to </a:t>
            </a:r>
            <a:r>
              <a:rPr b="1" lang="en" sz="1600">
                <a:solidFill>
                  <a:srgbClr val="6AA84F"/>
                </a:solidFill>
              </a:rPr>
              <a:t>entities</a:t>
            </a:r>
            <a:r>
              <a:rPr lang="en" sz="1600"/>
              <a:t>		“a tower noticed a mob getting near”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</a:t>
            </a:r>
            <a:r>
              <a:rPr b="1" lang="en" sz="1600">
                <a:solidFill>
                  <a:srgbClr val="6AA84F"/>
                </a:solidFill>
              </a:rPr>
              <a:t>entities</a:t>
            </a:r>
            <a:r>
              <a:rPr lang="en" sz="1600"/>
              <a:t> to </a:t>
            </a:r>
            <a:r>
              <a:rPr b="1" lang="en" sz="1600"/>
              <a:t>systems</a:t>
            </a:r>
            <a:r>
              <a:rPr lang="en" sz="1600"/>
              <a:t>		“all mobs killed, gold earned, level cleared”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</a:t>
            </a:r>
            <a:r>
              <a:rPr b="1" lang="en" sz="1600"/>
              <a:t>systems</a:t>
            </a:r>
            <a:r>
              <a:rPr lang="en" sz="1600"/>
              <a:t> to </a:t>
            </a:r>
            <a:r>
              <a:rPr b="1" lang="en" sz="1600"/>
              <a:t>systems</a:t>
            </a:r>
            <a:r>
              <a:rPr lang="en" sz="1600"/>
              <a:t>	“Level cleared, new location unlocked + ???”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</a:t>
            </a:r>
            <a:r>
              <a:rPr b="1" lang="en" sz="1600"/>
              <a:t>systems</a:t>
            </a:r>
            <a:r>
              <a:rPr lang="en" sz="1600"/>
              <a:t> to </a:t>
            </a:r>
            <a:r>
              <a:rPr b="1" lang="en" sz="1600">
                <a:solidFill>
                  <a:srgbClr val="6AA84F"/>
                </a:solidFill>
              </a:rPr>
              <a:t>entities</a:t>
            </a:r>
            <a:r>
              <a:rPr lang="en" sz="1600"/>
              <a:t>		“When the level is clear, all units do a victory dance”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UI is a pervasive “uber-system”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Internal state of other systems usually need to be reflected in the UI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Player actions in UI usually affect other systems</a:t>
            </a:r>
            <a:endParaRPr sz="1600"/>
          </a:p>
        </p:txBody>
      </p:sp>
      <p:sp>
        <p:nvSpPr>
          <p:cNvPr id="672" name="Google Shape;672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Patterns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678" name="Google Shape;678;p67"/>
          <p:cNvSpPr txBox="1"/>
          <p:nvPr>
            <p:ph idx="1" type="body"/>
          </p:nvPr>
        </p:nvSpPr>
        <p:spPr>
          <a:xfrm>
            <a:off x="282600" y="1919075"/>
            <a:ext cx="6902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implement: “a tower noticed a monster getting near?”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Towers check distance to all entites each 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Mobs tell other entities “I am at (x,y)”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Higher-level optimized system for distance checks that the tower/mobs can monitor</a:t>
            </a:r>
            <a:endParaRPr/>
          </a:p>
        </p:txBody>
      </p:sp>
      <p:sp>
        <p:nvSpPr>
          <p:cNvPr id="679" name="Google Shape;679;p67"/>
          <p:cNvSpPr/>
          <p:nvPr/>
        </p:nvSpPr>
        <p:spPr>
          <a:xfrm>
            <a:off x="6801325" y="3334800"/>
            <a:ext cx="537000" cy="1307100"/>
          </a:xfrm>
          <a:prstGeom prst="rightBrace">
            <a:avLst>
              <a:gd fmla="val 38156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7"/>
          <p:cNvSpPr txBox="1"/>
          <p:nvPr/>
        </p:nvSpPr>
        <p:spPr>
          <a:xfrm>
            <a:off x="7383200" y="3553800"/>
            <a:ext cx="16107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perfect answer, all have trade offs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Patterns</a:t>
            </a:r>
            <a:endParaRPr/>
          </a:p>
        </p:txBody>
      </p:sp>
      <p:sp>
        <p:nvSpPr>
          <p:cNvPr id="686" name="Google Shape;686;p6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Decoupler senders and </a:t>
            </a:r>
            <a:r>
              <a:rPr lang="en"/>
              <a:t>receivers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Senders shouldn’t know who they need to inform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common ways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Observer</a:t>
            </a:r>
            <a:r>
              <a:rPr lang="en"/>
              <a:t> pattern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Event bus</a:t>
            </a:r>
            <a:r>
              <a:rPr lang="en"/>
              <a:t> pattern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Notice this hooks into the MVC pattern from before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Pattern</a:t>
            </a:r>
            <a:endParaRPr/>
          </a:p>
        </p:txBody>
      </p:sp>
      <p:sp>
        <p:nvSpPr>
          <p:cNvPr id="692" name="Google Shape;692;p69"/>
          <p:cNvSpPr txBox="1"/>
          <p:nvPr>
            <p:ph idx="1" type="body"/>
          </p:nvPr>
        </p:nvSpPr>
        <p:spPr>
          <a:xfrm>
            <a:off x="0" y="1707125"/>
            <a:ext cx="4219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public class Player{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int Level {get; private set}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  public event Action OnLevelUpdate;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void UpdateLevel (int newLevel)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this.level = newLevel;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OnLevelUpdate();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3" name="Google Shape;693;p69"/>
          <p:cNvSpPr txBox="1"/>
          <p:nvPr>
            <p:ph idx="1" type="body"/>
          </p:nvPr>
        </p:nvSpPr>
        <p:spPr>
          <a:xfrm>
            <a:off x="4924500" y="1707125"/>
            <a:ext cx="4219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public class UIManager{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public void INitializeUI ()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var player = … / get a ref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      player.OnLevelUpdate += UpdateUI;</a:t>
            </a:r>
            <a:br>
              <a:rPr b="1"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private void UpdateUI ()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var player = … // get a reference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int newLevel = player.Level;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4" name="Google Shape;694;p69"/>
          <p:cNvSpPr/>
          <p:nvPr/>
        </p:nvSpPr>
        <p:spPr>
          <a:xfrm>
            <a:off x="1836975" y="4205325"/>
            <a:ext cx="1185900" cy="42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Player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95" name="Google Shape;695;p69"/>
          <p:cNvSpPr/>
          <p:nvPr/>
        </p:nvSpPr>
        <p:spPr>
          <a:xfrm>
            <a:off x="5596750" y="4205325"/>
            <a:ext cx="1185900" cy="42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UIManager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96" name="Google Shape;696;p69"/>
          <p:cNvSpPr/>
          <p:nvPr/>
        </p:nvSpPr>
        <p:spPr>
          <a:xfrm>
            <a:off x="5493725" y="4677550"/>
            <a:ext cx="1154700" cy="20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Other </a:t>
            </a:r>
            <a:r>
              <a:rPr lang="en" sz="1000">
                <a:solidFill>
                  <a:srgbClr val="EFEFEF"/>
                </a:solidFill>
              </a:rPr>
              <a:t>Listeners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697" name="Google Shape;697;p69"/>
          <p:cNvSpPr/>
          <p:nvPr/>
        </p:nvSpPr>
        <p:spPr>
          <a:xfrm>
            <a:off x="4011125" y="4782300"/>
            <a:ext cx="1154700" cy="20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Other Listeners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698" name="Google Shape;698;p69"/>
          <p:cNvSpPr txBox="1"/>
          <p:nvPr/>
        </p:nvSpPr>
        <p:spPr>
          <a:xfrm>
            <a:off x="1836975" y="3852225"/>
            <a:ext cx="1377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UpdateLevel()</a:t>
            </a:r>
            <a:endParaRPr sz="1200"/>
          </a:p>
        </p:txBody>
      </p:sp>
      <p:sp>
        <p:nvSpPr>
          <p:cNvPr id="699" name="Google Shape;699;p69"/>
          <p:cNvSpPr txBox="1"/>
          <p:nvPr/>
        </p:nvSpPr>
        <p:spPr>
          <a:xfrm>
            <a:off x="3546900" y="4140425"/>
            <a:ext cx="102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Event callback</a:t>
            </a:r>
            <a:endParaRPr sz="1000"/>
          </a:p>
        </p:txBody>
      </p:sp>
      <p:cxnSp>
        <p:nvCxnSpPr>
          <p:cNvPr id="700" name="Google Shape;700;p69"/>
          <p:cNvCxnSpPr/>
          <p:nvPr/>
        </p:nvCxnSpPr>
        <p:spPr>
          <a:xfrm>
            <a:off x="1766300" y="3907075"/>
            <a:ext cx="176700" cy="3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p69"/>
          <p:cNvCxnSpPr>
            <a:stCxn id="694" idx="3"/>
            <a:endCxn id="695" idx="1"/>
          </p:cNvCxnSpPr>
          <p:nvPr/>
        </p:nvCxnSpPr>
        <p:spPr>
          <a:xfrm>
            <a:off x="3022875" y="4417275"/>
            <a:ext cx="25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2" name="Google Shape;702;p69"/>
          <p:cNvCxnSpPr>
            <a:stCxn id="694" idx="3"/>
            <a:endCxn id="696" idx="1"/>
          </p:cNvCxnSpPr>
          <p:nvPr/>
        </p:nvCxnSpPr>
        <p:spPr>
          <a:xfrm>
            <a:off x="3022875" y="4417275"/>
            <a:ext cx="247080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3" name="Google Shape;703;p69"/>
          <p:cNvCxnSpPr>
            <a:stCxn id="694" idx="3"/>
            <a:endCxn id="697" idx="1"/>
          </p:cNvCxnSpPr>
          <p:nvPr/>
        </p:nvCxnSpPr>
        <p:spPr>
          <a:xfrm>
            <a:off x="3022875" y="4417275"/>
            <a:ext cx="98820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Pattern</a:t>
            </a:r>
            <a:endParaRPr/>
          </a:p>
        </p:txBody>
      </p:sp>
      <p:sp>
        <p:nvSpPr>
          <p:cNvPr id="709" name="Google Shape;709;p70"/>
          <p:cNvSpPr txBox="1"/>
          <p:nvPr>
            <p:ph idx="1" type="body"/>
          </p:nvPr>
        </p:nvSpPr>
        <p:spPr>
          <a:xfrm>
            <a:off x="471900" y="1759250"/>
            <a:ext cx="82221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Observer </a:t>
            </a:r>
            <a:r>
              <a:rPr lang="en"/>
              <a:t>Each Observer needs to: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a potential sender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Subscribe (and unsubscribe) to updates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Best for:</a:t>
            </a:r>
            <a:br>
              <a:rPr lang="en" sz="1600"/>
            </a:br>
            <a:r>
              <a:rPr b="1" lang="en" sz="1600"/>
              <a:t>System</a:t>
            </a:r>
            <a:r>
              <a:rPr lang="en" sz="1600"/>
              <a:t> -&gt; </a:t>
            </a:r>
            <a:r>
              <a:rPr b="1" lang="en" sz="1600">
                <a:solidFill>
                  <a:srgbClr val="6AA84F"/>
                </a:solidFill>
              </a:rPr>
              <a:t>entities</a:t>
            </a:r>
            <a:r>
              <a:rPr lang="en" sz="1600"/>
              <a:t> updates</a:t>
            </a:r>
            <a:br>
              <a:rPr lang="en" sz="1600"/>
            </a:br>
            <a:r>
              <a:rPr lang="en" sz="1400"/>
              <a:t>    E.g. level finished -&gt; all </a:t>
            </a:r>
            <a:r>
              <a:rPr lang="en" sz="1400"/>
              <a:t>entities</a:t>
            </a:r>
            <a:r>
              <a:rPr lang="en" sz="1400"/>
              <a:t> run away</a:t>
            </a:r>
            <a:br>
              <a:rPr lang="en"/>
            </a:br>
            <a:r>
              <a:rPr b="1" lang="en" sz="1600"/>
              <a:t>S</a:t>
            </a:r>
            <a:r>
              <a:rPr b="1" lang="en" sz="1600"/>
              <a:t>ystem</a:t>
            </a:r>
            <a:r>
              <a:rPr lang="en" sz="1600"/>
              <a:t> -&gt; </a:t>
            </a:r>
            <a:r>
              <a:rPr b="1" lang="en" sz="1600"/>
              <a:t>System</a:t>
            </a:r>
            <a:r>
              <a:rPr lang="en" sz="1600"/>
              <a:t> updates</a:t>
            </a:r>
            <a:br>
              <a:rPr lang="en"/>
            </a:br>
            <a:r>
              <a:rPr lang="en" sz="1400"/>
              <a:t>    E.g. Player score increment -&gt; UI Update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Bus / Command Pattern</a:t>
            </a:r>
            <a:endParaRPr/>
          </a:p>
        </p:txBody>
      </p:sp>
      <p:sp>
        <p:nvSpPr>
          <p:cNvPr id="715" name="Google Shape;715;p71"/>
          <p:cNvSpPr txBox="1"/>
          <p:nvPr>
            <p:ph idx="2" type="body"/>
          </p:nvPr>
        </p:nvSpPr>
        <p:spPr>
          <a:xfrm>
            <a:off x="3864700" y="1674475"/>
            <a:ext cx="5221200" cy="3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ublic class GameEvent {</a:t>
            </a:r>
            <a:br>
              <a:rPr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//  some fields: event type ID, ref to sender, etc</a:t>
            </a:r>
            <a:br>
              <a:rPr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Public class GameEventBus : MonoBehaviour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1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 sz="1100">
                <a:latin typeface="Roboto Mono"/>
                <a:ea typeface="Roboto Mono"/>
                <a:cs typeface="Roboto Mono"/>
                <a:sym typeface="Roboto Mono"/>
              </a:rPr>
              <a:t>rivate Queue&lt;GameEvent&gt; _events;</a:t>
            </a:r>
            <a:br>
              <a:rPr b="1"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100">
                <a:latin typeface="Roboto Mono"/>
                <a:ea typeface="Roboto Mono"/>
                <a:cs typeface="Roboto Mono"/>
                <a:sym typeface="Roboto Mono"/>
              </a:rPr>
              <a:t>public event Action&lt;GameEvent&gt; OnGameEvent;</a:t>
            </a:r>
            <a:endParaRPr b="1"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Public void AddEvent (... event data) {</a:t>
            </a:r>
            <a:br>
              <a:rPr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While (_evemts.Count &gt; 0) {</a:t>
            </a:r>
            <a:br>
              <a:rPr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100">
                <a:latin typeface="Roboto Mono"/>
                <a:ea typeface="Roboto Mono"/>
                <a:cs typeface="Roboto Mono"/>
                <a:sym typeface="Roboto Mono"/>
              </a:rPr>
              <a:t>            GameEvent evt = _event.Dequeue();</a:t>
            </a:r>
            <a:br>
              <a:rPr b="1"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100">
                <a:latin typeface="Roboto Mono"/>
                <a:ea typeface="Roboto Mono"/>
                <a:cs typeface="Roboto Mono"/>
                <a:sym typeface="Roboto Mono"/>
              </a:rPr>
              <a:t>            OnGameEvent(evt);</a:t>
            </a:r>
            <a:br>
              <a:rPr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br>
              <a:rPr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6" name="Google Shape;716;p71"/>
          <p:cNvSpPr/>
          <p:nvPr/>
        </p:nvSpPr>
        <p:spPr>
          <a:xfrm>
            <a:off x="565225" y="2154900"/>
            <a:ext cx="1780500" cy="201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1"/>
          <p:cNvSpPr/>
          <p:nvPr/>
        </p:nvSpPr>
        <p:spPr>
          <a:xfrm>
            <a:off x="823075" y="2322263"/>
            <a:ext cx="1264800" cy="339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Game Event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718" name="Google Shape;718;p71"/>
          <p:cNvSpPr/>
          <p:nvPr/>
        </p:nvSpPr>
        <p:spPr>
          <a:xfrm>
            <a:off x="823075" y="2691725"/>
            <a:ext cx="1264800" cy="339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Game Event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719" name="Google Shape;719;p71"/>
          <p:cNvSpPr/>
          <p:nvPr/>
        </p:nvSpPr>
        <p:spPr>
          <a:xfrm>
            <a:off x="823075" y="3477100"/>
            <a:ext cx="1264800" cy="339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Game Event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720" name="Google Shape;720;p71"/>
          <p:cNvSpPr txBox="1"/>
          <p:nvPr/>
        </p:nvSpPr>
        <p:spPr>
          <a:xfrm rot="5400000">
            <a:off x="1358300" y="3105550"/>
            <a:ext cx="3498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</a:t>
            </a:r>
            <a:endParaRPr/>
          </a:p>
        </p:txBody>
      </p:sp>
      <p:sp>
        <p:nvSpPr>
          <p:cNvPr id="721" name="Google Shape;721;p71"/>
          <p:cNvSpPr/>
          <p:nvPr/>
        </p:nvSpPr>
        <p:spPr>
          <a:xfrm>
            <a:off x="1191625" y="4519500"/>
            <a:ext cx="527700" cy="20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Entity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722" name="Google Shape;722;p71"/>
          <p:cNvSpPr/>
          <p:nvPr/>
        </p:nvSpPr>
        <p:spPr>
          <a:xfrm>
            <a:off x="565225" y="4816975"/>
            <a:ext cx="527700" cy="20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Entity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723" name="Google Shape;723;p71"/>
          <p:cNvSpPr/>
          <p:nvPr/>
        </p:nvSpPr>
        <p:spPr>
          <a:xfrm>
            <a:off x="1818025" y="4816975"/>
            <a:ext cx="527700" cy="20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Entity</a:t>
            </a:r>
            <a:endParaRPr sz="1000">
              <a:solidFill>
                <a:srgbClr val="EFEFEF"/>
              </a:solidFill>
            </a:endParaRPr>
          </a:p>
        </p:txBody>
      </p:sp>
      <p:cxnSp>
        <p:nvCxnSpPr>
          <p:cNvPr id="724" name="Google Shape;724;p71"/>
          <p:cNvCxnSpPr>
            <a:stCxn id="716" idx="2"/>
            <a:endCxn id="722" idx="0"/>
          </p:cNvCxnSpPr>
          <p:nvPr/>
        </p:nvCxnSpPr>
        <p:spPr>
          <a:xfrm flipH="1">
            <a:off x="829075" y="4168500"/>
            <a:ext cx="626400" cy="6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71"/>
          <p:cNvCxnSpPr>
            <a:stCxn id="716" idx="2"/>
            <a:endCxn id="721" idx="0"/>
          </p:cNvCxnSpPr>
          <p:nvPr/>
        </p:nvCxnSpPr>
        <p:spPr>
          <a:xfrm>
            <a:off x="1455475" y="4168500"/>
            <a:ext cx="0" cy="3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" name="Google Shape;726;p71"/>
          <p:cNvCxnSpPr>
            <a:stCxn id="716" idx="2"/>
            <a:endCxn id="723" idx="0"/>
          </p:cNvCxnSpPr>
          <p:nvPr/>
        </p:nvCxnSpPr>
        <p:spPr>
          <a:xfrm>
            <a:off x="1455475" y="4168500"/>
            <a:ext cx="626400" cy="6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7" name="Google Shape;727;p71"/>
          <p:cNvSpPr txBox="1"/>
          <p:nvPr/>
        </p:nvSpPr>
        <p:spPr>
          <a:xfrm>
            <a:off x="2011975" y="4215300"/>
            <a:ext cx="1865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 update(), send </a:t>
            </a:r>
            <a:r>
              <a:rPr b="1" lang="en" sz="1200"/>
              <a:t>all</a:t>
            </a:r>
            <a:r>
              <a:rPr lang="en" sz="1200"/>
              <a:t> events to </a:t>
            </a:r>
            <a:r>
              <a:rPr b="1" lang="en" sz="1200"/>
              <a:t>all </a:t>
            </a:r>
            <a:r>
              <a:rPr lang="en" sz="1200"/>
              <a:t>subscribers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 and Play</a:t>
            </a:r>
            <a:endParaRPr/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https://learning.oreilly.com/library/view/games-design-and/9780134392233/ch01.html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Free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O'Reilly Tech books online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01" y="1814363"/>
            <a:ext cx="3262947" cy="322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2"/>
          <p:cNvSpPr txBox="1"/>
          <p:nvPr>
            <p:ph type="title"/>
          </p:nvPr>
        </p:nvSpPr>
        <p:spPr>
          <a:xfrm>
            <a:off x="471900" y="738725"/>
            <a:ext cx="39999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</a:t>
            </a:r>
            <a:endParaRPr/>
          </a:p>
        </p:txBody>
      </p:sp>
      <p:sp>
        <p:nvSpPr>
          <p:cNvPr id="733" name="Google Shape;733;p72"/>
          <p:cNvSpPr txBox="1"/>
          <p:nvPr>
            <p:ph idx="1" type="body"/>
          </p:nvPr>
        </p:nvSpPr>
        <p:spPr>
          <a:xfrm>
            <a:off x="0" y="1707125"/>
            <a:ext cx="4471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Observer</a:t>
            </a:r>
            <a:br>
              <a:rPr b="1" lang="en"/>
            </a:br>
            <a:r>
              <a:rPr lang="en"/>
              <a:t>Each observer needs to: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potential sender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Subscribe (and unsubscribe) to updates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Best for: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systems</a:t>
            </a:r>
            <a:r>
              <a:rPr lang="en" sz="1600"/>
              <a:t> -&gt; </a:t>
            </a:r>
            <a:r>
              <a:rPr b="1" lang="en" sz="1600"/>
              <a:t>systems</a:t>
            </a:r>
            <a:r>
              <a:rPr lang="en" sz="1600"/>
              <a:t>	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E.g. Player score increment -&gt; UI Update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systems</a:t>
            </a:r>
            <a:r>
              <a:rPr lang="en" sz="1600"/>
              <a:t> to </a:t>
            </a:r>
            <a:r>
              <a:rPr b="1" lang="en" sz="1600">
                <a:solidFill>
                  <a:srgbClr val="6AA84F"/>
                </a:solidFill>
              </a:rPr>
              <a:t>entities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E.g. Level finished -&gt; all </a:t>
            </a:r>
            <a:r>
              <a:rPr b="1" lang="en">
                <a:solidFill>
                  <a:srgbClr val="6AA84F"/>
                </a:solidFill>
              </a:rPr>
              <a:t>entities</a:t>
            </a:r>
            <a:r>
              <a:rPr lang="en"/>
              <a:t> run away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2"/>
          <p:cNvSpPr txBox="1"/>
          <p:nvPr>
            <p:ph idx="2" type="body"/>
          </p:nvPr>
        </p:nvSpPr>
        <p:spPr>
          <a:xfrm>
            <a:off x="4694250" y="1707125"/>
            <a:ext cx="4449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Event Bus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</a:t>
            </a:r>
            <a:r>
              <a:rPr b="1" lang="en"/>
              <a:t>global</a:t>
            </a:r>
            <a:r>
              <a:rPr lang="en"/>
              <a:t> bus for everyone to subscribe 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event goes out to all subscribers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Optimization: different busses for different events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Best for: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6AA84F"/>
                </a:solidFill>
              </a:rPr>
              <a:t>e</a:t>
            </a:r>
            <a:r>
              <a:rPr b="1" lang="en" sz="1600">
                <a:solidFill>
                  <a:srgbClr val="6AA84F"/>
                </a:solidFill>
              </a:rPr>
              <a:t>ntities</a:t>
            </a:r>
            <a:r>
              <a:rPr lang="en" sz="1600"/>
              <a:t> -&gt; </a:t>
            </a:r>
            <a:r>
              <a:rPr b="1" lang="en" sz="1600">
                <a:solidFill>
                  <a:srgbClr val="6AA84F"/>
                </a:solidFill>
              </a:rPr>
              <a:t>entities</a:t>
            </a:r>
            <a:endParaRPr b="1" sz="1600">
              <a:solidFill>
                <a:srgbClr val="6AA84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E.g. Player dies -&gt; All mobs do a happy dance</a:t>
            </a:r>
            <a:endParaRPr b="1" sz="1600">
              <a:solidFill>
                <a:srgbClr val="6AA84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6AA84F"/>
                </a:solidFill>
              </a:rPr>
              <a:t>entities</a:t>
            </a:r>
            <a:r>
              <a:rPr lang="en" sz="1600"/>
              <a:t> -&gt; </a:t>
            </a:r>
            <a:r>
              <a:rPr b="1" lang="en" sz="1600"/>
              <a:t>systems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E.g. Mobs die -&gt; player score increment</a:t>
            </a:r>
            <a:endParaRPr b="1" sz="1600"/>
          </a:p>
        </p:txBody>
      </p:sp>
      <p:sp>
        <p:nvSpPr>
          <p:cNvPr id="735" name="Google Shape;735;p72"/>
          <p:cNvSpPr txBox="1"/>
          <p:nvPr>
            <p:ph type="title"/>
          </p:nvPr>
        </p:nvSpPr>
        <p:spPr>
          <a:xfrm>
            <a:off x="4694250" y="738725"/>
            <a:ext cx="39999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Bus</a:t>
            </a:r>
            <a:endParaRPr/>
          </a:p>
        </p:txBody>
      </p:sp>
      <p:pic>
        <p:nvPicPr>
          <p:cNvPr id="736" name="Google Shape;7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488" y="448025"/>
            <a:ext cx="1891025" cy="1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03: Communication Patterns Summary</a:t>
            </a:r>
            <a:endParaRPr/>
          </a:p>
        </p:txBody>
      </p:sp>
      <p:sp>
        <p:nvSpPr>
          <p:cNvPr id="742" name="Google Shape;742;p7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Observing game state updates and reacting to them: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</a:t>
            </a:r>
            <a:r>
              <a:rPr b="1" lang="en" sz="1600">
                <a:solidFill>
                  <a:srgbClr val="6AA84F"/>
                </a:solidFill>
              </a:rPr>
              <a:t>entities</a:t>
            </a:r>
            <a:r>
              <a:rPr lang="en" sz="1600"/>
              <a:t> to </a:t>
            </a:r>
            <a:r>
              <a:rPr b="1" lang="en" sz="1600">
                <a:solidFill>
                  <a:srgbClr val="6AA84F"/>
                </a:solidFill>
              </a:rPr>
              <a:t>entities</a:t>
            </a:r>
            <a:r>
              <a:rPr lang="en" sz="1600"/>
              <a:t>		Many different kinds of senders/receivers: Event Bus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</a:t>
            </a:r>
            <a:r>
              <a:rPr b="1" lang="en" sz="1600">
                <a:solidFill>
                  <a:srgbClr val="6AA84F"/>
                </a:solidFill>
              </a:rPr>
              <a:t>entities</a:t>
            </a:r>
            <a:r>
              <a:rPr lang="en" sz="1600"/>
              <a:t> to </a:t>
            </a:r>
            <a:r>
              <a:rPr b="1" lang="en" sz="1600"/>
              <a:t>systems</a:t>
            </a:r>
            <a:r>
              <a:rPr lang="en" sz="1600"/>
              <a:t>		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</a:t>
            </a:r>
            <a:r>
              <a:rPr b="1" lang="en" sz="1600"/>
              <a:t>systems</a:t>
            </a:r>
            <a:r>
              <a:rPr lang="en" sz="1600"/>
              <a:t> to </a:t>
            </a:r>
            <a:r>
              <a:rPr b="1" lang="en" sz="1600"/>
              <a:t>systems</a:t>
            </a:r>
            <a:r>
              <a:rPr lang="en" sz="1600"/>
              <a:t>	few senders / few receivers: observer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From </a:t>
            </a:r>
            <a:r>
              <a:rPr b="1" lang="en" sz="1600"/>
              <a:t>systems</a:t>
            </a:r>
            <a:r>
              <a:rPr lang="en" sz="1600"/>
              <a:t> to </a:t>
            </a:r>
            <a:r>
              <a:rPr b="1" lang="en" sz="1600">
                <a:solidFill>
                  <a:srgbClr val="6AA84F"/>
                </a:solidFill>
              </a:rPr>
              <a:t>entities</a:t>
            </a:r>
            <a:br>
              <a:rPr lang="en" sz="1600"/>
            </a:b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04: Behaviours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Behaviours</a:t>
            </a:r>
            <a:endParaRPr/>
          </a:p>
        </p:txBody>
      </p:sp>
      <p:sp>
        <p:nvSpPr>
          <p:cNvPr id="753" name="Google Shape;753;p7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different ways of pathfinding (for example)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Strategy Pattern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Separate the algorithm from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sure they do everything in 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Command pattern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‘Action queue’ in an RTS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our units</a:t>
            </a:r>
            <a:endParaRPr/>
          </a:p>
        </p:txBody>
      </p:sp>
      <p:sp>
        <p:nvSpPr>
          <p:cNvPr id="759" name="Google Shape;759;p76"/>
          <p:cNvSpPr txBox="1"/>
          <p:nvPr>
            <p:ph idx="1" type="body"/>
          </p:nvPr>
        </p:nvSpPr>
        <p:spPr>
          <a:xfrm>
            <a:off x="105400" y="1721625"/>
            <a:ext cx="5015700" cy="3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have 2 mobs with different behaviours: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Walking mobs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Spawns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Follows path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Flying mobs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Spawns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Flies right to the end 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Waits for 5 seconds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Attacks</a:t>
            </a:r>
            <a:endParaRPr/>
          </a:p>
        </p:txBody>
      </p:sp>
      <p:pic>
        <p:nvPicPr>
          <p:cNvPr id="760" name="Google Shape;76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700" y="1668150"/>
            <a:ext cx="3970301" cy="341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125" y="2006925"/>
            <a:ext cx="359700" cy="3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3075" y="2522812"/>
            <a:ext cx="600900" cy="6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075" y="3951478"/>
            <a:ext cx="600900" cy="524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4" name="Google Shape;764;p76"/>
          <p:cNvCxnSpPr>
            <a:stCxn id="761" idx="3"/>
          </p:cNvCxnSpPr>
          <p:nvPr/>
        </p:nvCxnSpPr>
        <p:spPr>
          <a:xfrm>
            <a:off x="7187825" y="2163937"/>
            <a:ext cx="1657500" cy="142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sp>
        <p:nvSpPr>
          <p:cNvPr id="770" name="Google Shape;770;p77"/>
          <p:cNvSpPr txBox="1"/>
          <p:nvPr>
            <p:ph idx="1" type="body"/>
          </p:nvPr>
        </p:nvSpPr>
        <p:spPr>
          <a:xfrm>
            <a:off x="3970300" y="1650575"/>
            <a:ext cx="5173800" cy="3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we want different pathfinding for walkers, fliers and other mobs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InitializeGrid(mGrid);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if (walker)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findWalkingPath();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}else if (flier)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findDirectPath();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return mGrid;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… neither modular nor extensible!</a:t>
            </a:r>
            <a:br>
              <a:rPr lang="en"/>
            </a:br>
            <a:r>
              <a:rPr lang="en"/>
              <a:t>… VERY tempting though</a:t>
            </a:r>
            <a:endParaRPr/>
          </a:p>
        </p:txBody>
      </p:sp>
      <p:pic>
        <p:nvPicPr>
          <p:cNvPr id="771" name="Google Shape;77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4500"/>
            <a:ext cx="3970301" cy="341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775" y="2006925"/>
            <a:ext cx="359700" cy="31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" name="Google Shape;773;p77"/>
          <p:cNvCxnSpPr>
            <a:stCxn id="772" idx="3"/>
          </p:cNvCxnSpPr>
          <p:nvPr/>
        </p:nvCxnSpPr>
        <p:spPr>
          <a:xfrm>
            <a:off x="2040475" y="2163937"/>
            <a:ext cx="1754100" cy="142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8"/>
          <p:cNvSpPr txBox="1"/>
          <p:nvPr>
            <p:ph idx="1" type="body"/>
          </p:nvPr>
        </p:nvSpPr>
        <p:spPr>
          <a:xfrm>
            <a:off x="3970300" y="1650575"/>
            <a:ext cx="5173800" cy="3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Keep all shared state in one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Encapsulate </a:t>
            </a:r>
            <a:r>
              <a:rPr i="1" lang="en"/>
              <a:t>algorithm </a:t>
            </a:r>
            <a:r>
              <a:rPr lang="en"/>
              <a:t>in other objects that can be switched in and out</a:t>
            </a:r>
            <a:endParaRPr/>
          </a:p>
        </p:txBody>
      </p:sp>
      <p:sp>
        <p:nvSpPr>
          <p:cNvPr id="779" name="Google Shape;779;p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Pattern pt0</a:t>
            </a:r>
            <a:endParaRPr/>
          </a:p>
        </p:txBody>
      </p:sp>
      <p:pic>
        <p:nvPicPr>
          <p:cNvPr id="780" name="Google Shape;7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083200"/>
            <a:ext cx="3074349" cy="26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025" y="2163925"/>
            <a:ext cx="359700" cy="31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78"/>
          <p:cNvCxnSpPr/>
          <p:nvPr/>
        </p:nvCxnSpPr>
        <p:spPr>
          <a:xfrm>
            <a:off x="1583700" y="2118912"/>
            <a:ext cx="1754100" cy="142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83" name="Google Shape;783;p78"/>
          <p:cNvSpPr txBox="1"/>
          <p:nvPr>
            <p:ph idx="1" type="body"/>
          </p:nvPr>
        </p:nvSpPr>
        <p:spPr>
          <a:xfrm>
            <a:off x="0" y="1650575"/>
            <a:ext cx="3671700" cy="3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Class GameAreaContext{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9"/>
          <p:cNvSpPr txBox="1"/>
          <p:nvPr>
            <p:ph idx="1" type="body"/>
          </p:nvPr>
        </p:nvSpPr>
        <p:spPr>
          <a:xfrm>
            <a:off x="3970300" y="4295300"/>
            <a:ext cx="5173800" cy="6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… and then the entity picks the algorithm and passes it to the current game context!</a:t>
            </a:r>
            <a:endParaRPr/>
          </a:p>
        </p:txBody>
      </p:sp>
      <p:sp>
        <p:nvSpPr>
          <p:cNvPr id="789" name="Google Shape;789;p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Pattern pt1</a:t>
            </a:r>
            <a:endParaRPr/>
          </a:p>
        </p:txBody>
      </p:sp>
      <p:pic>
        <p:nvPicPr>
          <p:cNvPr id="790" name="Google Shape;79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083200"/>
            <a:ext cx="3074349" cy="26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025" y="2163925"/>
            <a:ext cx="359700" cy="31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2" name="Google Shape;792;p79"/>
          <p:cNvCxnSpPr/>
          <p:nvPr/>
        </p:nvCxnSpPr>
        <p:spPr>
          <a:xfrm>
            <a:off x="1583700" y="2118912"/>
            <a:ext cx="1754100" cy="142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3" name="Google Shape;793;p79"/>
          <p:cNvSpPr txBox="1"/>
          <p:nvPr>
            <p:ph idx="1" type="body"/>
          </p:nvPr>
        </p:nvSpPr>
        <p:spPr>
          <a:xfrm>
            <a:off x="0" y="1650575"/>
            <a:ext cx="3671700" cy="3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Class GameAreaContext{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4" name="Google Shape;794;p79"/>
          <p:cNvSpPr/>
          <p:nvPr/>
        </p:nvSpPr>
        <p:spPr>
          <a:xfrm>
            <a:off x="5138550" y="1981725"/>
            <a:ext cx="2477100" cy="76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B7B7B7"/>
                </a:solidFill>
              </a:rPr>
              <a:t>IPathAlgorithm</a:t>
            </a:r>
            <a:endParaRPr i="1">
              <a:solidFill>
                <a:srgbClr val="B7B7B7"/>
              </a:solidFill>
            </a:endParaRPr>
          </a:p>
        </p:txBody>
      </p:sp>
      <p:sp>
        <p:nvSpPr>
          <p:cNvPr id="795" name="Google Shape;795;p79"/>
          <p:cNvSpPr txBox="1"/>
          <p:nvPr/>
        </p:nvSpPr>
        <p:spPr>
          <a:xfrm>
            <a:off x="5516275" y="2329800"/>
            <a:ext cx="1932300" cy="314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FindPath(context);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79"/>
          <p:cNvSpPr/>
          <p:nvPr/>
        </p:nvSpPr>
        <p:spPr>
          <a:xfrm>
            <a:off x="4478288" y="3224725"/>
            <a:ext cx="1642500" cy="36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AStarPath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797" name="Google Shape;797;p79"/>
          <p:cNvSpPr/>
          <p:nvPr/>
        </p:nvSpPr>
        <p:spPr>
          <a:xfrm>
            <a:off x="6633413" y="3224725"/>
            <a:ext cx="1642500" cy="36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DirectPath</a:t>
            </a:r>
            <a:endParaRPr>
              <a:solidFill>
                <a:srgbClr val="D9D9D9"/>
              </a:solidFill>
            </a:endParaRPr>
          </a:p>
        </p:txBody>
      </p:sp>
      <p:cxnSp>
        <p:nvCxnSpPr>
          <p:cNvPr id="798" name="Google Shape;798;p79"/>
          <p:cNvCxnSpPr>
            <a:stCxn id="796" idx="0"/>
            <a:endCxn id="794" idx="2"/>
          </p:cNvCxnSpPr>
          <p:nvPr/>
        </p:nvCxnSpPr>
        <p:spPr>
          <a:xfrm rot="-5400000">
            <a:off x="5600738" y="2448325"/>
            <a:ext cx="475200" cy="1077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9" name="Google Shape;799;p79"/>
          <p:cNvCxnSpPr>
            <a:stCxn id="797" idx="0"/>
            <a:endCxn id="794" idx="2"/>
          </p:cNvCxnSpPr>
          <p:nvPr/>
        </p:nvCxnSpPr>
        <p:spPr>
          <a:xfrm flipH="1" rot="5400000">
            <a:off x="6678263" y="2448325"/>
            <a:ext cx="475200" cy="1077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79"/>
          <p:cNvCxnSpPr>
            <a:stCxn id="794" idx="1"/>
          </p:cNvCxnSpPr>
          <p:nvPr/>
        </p:nvCxnSpPr>
        <p:spPr>
          <a:xfrm flipH="1">
            <a:off x="3706650" y="2365575"/>
            <a:ext cx="1431900" cy="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InitializeGrid(mGrid);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IPathFindingAlgorithm algo = GetAlgorithm();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algo.findPath(mGrid);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return mGrid;</a:t>
            </a:r>
            <a:endParaRPr/>
          </a:p>
        </p:txBody>
      </p:sp>
      <p:sp>
        <p:nvSpPr>
          <p:cNvPr id="806" name="Google Shape;806;p8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Pattern pt02</a:t>
            </a:r>
            <a:endParaRPr/>
          </a:p>
        </p:txBody>
      </p:sp>
      <p:sp>
        <p:nvSpPr>
          <p:cNvPr id="807" name="Google Shape;807;p8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InitializeGrid(mGrid);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if (walker)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findWalkingPath();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}else if (flier)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findDirectPath();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return mGrid;</a:t>
            </a:r>
            <a:endParaRPr/>
          </a:p>
        </p:txBody>
      </p:sp>
      <p:sp>
        <p:nvSpPr>
          <p:cNvPr id="808" name="Google Shape;808;p80"/>
          <p:cNvSpPr/>
          <p:nvPr/>
        </p:nvSpPr>
        <p:spPr>
          <a:xfrm>
            <a:off x="3004075" y="2679075"/>
            <a:ext cx="1168200" cy="5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575" y="3572000"/>
            <a:ext cx="2098050" cy="1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Example</a:t>
            </a:r>
            <a:endParaRPr/>
          </a:p>
        </p:txBody>
      </p:sp>
      <p:sp>
        <p:nvSpPr>
          <p:cNvPr id="815" name="Google Shape;815;p81"/>
          <p:cNvSpPr txBox="1"/>
          <p:nvPr>
            <p:ph idx="1" type="body"/>
          </p:nvPr>
        </p:nvSpPr>
        <p:spPr>
          <a:xfrm>
            <a:off x="105400" y="1721625"/>
            <a:ext cx="5015700" cy="3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Flying mob found the path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want it to perform its dance: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Flying mob </a:t>
            </a:r>
            <a:r>
              <a:rPr lang="en"/>
              <a:t>Spawns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Flies right to the end 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Waits for 5 seconds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Attacks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will use this to introduce the</a:t>
            </a:r>
            <a:br>
              <a:rPr lang="en"/>
            </a:br>
            <a:r>
              <a:rPr i="1" lang="en"/>
              <a:t>Command Pattern!</a:t>
            </a:r>
            <a:endParaRPr i="1"/>
          </a:p>
        </p:txBody>
      </p:sp>
      <p:pic>
        <p:nvPicPr>
          <p:cNvPr id="816" name="Google Shape;81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700" y="1668150"/>
            <a:ext cx="3970301" cy="341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8125" y="2006925"/>
            <a:ext cx="359700" cy="3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300" y="3067928"/>
            <a:ext cx="600900" cy="524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" name="Google Shape;819;p81"/>
          <p:cNvCxnSpPr>
            <a:stCxn id="817" idx="3"/>
          </p:cNvCxnSpPr>
          <p:nvPr/>
        </p:nvCxnSpPr>
        <p:spPr>
          <a:xfrm>
            <a:off x="7187825" y="2163937"/>
            <a:ext cx="1657500" cy="142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Overview: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4465225" y="1550850"/>
            <a:ext cx="3193500" cy="20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User Interface (UI)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Data Layout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Communication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Behaviour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Modularity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8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0875" y="3662700"/>
            <a:ext cx="1783125" cy="1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version</a:t>
            </a:r>
            <a:endParaRPr/>
          </a:p>
        </p:txBody>
      </p:sp>
      <p:sp>
        <p:nvSpPr>
          <p:cNvPr id="826" name="Google Shape;826;p82"/>
          <p:cNvSpPr txBox="1"/>
          <p:nvPr>
            <p:ph idx="1" type="body"/>
          </p:nvPr>
        </p:nvSpPr>
        <p:spPr>
          <a:xfrm>
            <a:off x="507050" y="1831250"/>
            <a:ext cx="4341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each update: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if ( !_spawned)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SpawnMonster();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_spawned = true;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}else if (! NearGoal())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FlyToGoal();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}else if (! TimerStarted()){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StartTimer();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}else if (TimerFinished()){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Attack();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  <p:pic>
        <p:nvPicPr>
          <p:cNvPr descr="X All The Y Meme | HARDCODE ALL THE THINGS | image tagged in memes,x all the y | made w/ Imgflip meme maker" id="827" name="Google Shape;827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6817" y="0"/>
            <a:ext cx="3817182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2"/>
          <p:cNvSpPr txBox="1"/>
          <p:nvPr>
            <p:ph idx="1" type="body"/>
          </p:nvPr>
        </p:nvSpPr>
        <p:spPr>
          <a:xfrm>
            <a:off x="4286550" y="2845950"/>
            <a:ext cx="4752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UGLY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Also, this is just a handmade state machine…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also makes baby Turing cry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 Version - finite state machine</a:t>
            </a:r>
            <a:endParaRPr/>
          </a:p>
        </p:txBody>
      </p:sp>
      <p:sp>
        <p:nvSpPr>
          <p:cNvPr id="834" name="Google Shape;834;p8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FSMs are easy to implement</a:t>
            </a:r>
            <a:endParaRPr/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messy once they scale up,</a:t>
            </a:r>
            <a:br>
              <a:rPr lang="en"/>
            </a:br>
            <a:r>
              <a:rPr lang="en"/>
              <a:t>or add different </a:t>
            </a:r>
            <a:r>
              <a:rPr lang="en"/>
              <a:t>variants</a:t>
            </a:r>
            <a:endParaRPr/>
          </a:p>
        </p:txBody>
      </p:sp>
      <p:pic>
        <p:nvPicPr>
          <p:cNvPr id="835" name="Google Shape;83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00" y="2047153"/>
            <a:ext cx="600900" cy="524597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83"/>
          <p:cNvSpPr/>
          <p:nvPr/>
        </p:nvSpPr>
        <p:spPr>
          <a:xfrm>
            <a:off x="966225" y="2362850"/>
            <a:ext cx="1226700" cy="52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Spawn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837" name="Google Shape;837;p83"/>
          <p:cNvSpPr/>
          <p:nvPr/>
        </p:nvSpPr>
        <p:spPr>
          <a:xfrm>
            <a:off x="2392300" y="3490275"/>
            <a:ext cx="1226700" cy="52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Fly directly to goal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838" name="Google Shape;838;p83"/>
          <p:cNvSpPr/>
          <p:nvPr/>
        </p:nvSpPr>
        <p:spPr>
          <a:xfrm>
            <a:off x="3958638" y="2398000"/>
            <a:ext cx="1226700" cy="52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Wait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839" name="Google Shape;839;p83"/>
          <p:cNvSpPr/>
          <p:nvPr/>
        </p:nvSpPr>
        <p:spPr>
          <a:xfrm>
            <a:off x="6951075" y="2362850"/>
            <a:ext cx="1226700" cy="52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Wait</a:t>
            </a:r>
            <a:endParaRPr>
              <a:solidFill>
                <a:srgbClr val="CCCCCC"/>
              </a:solidFill>
            </a:endParaRPr>
          </a:p>
        </p:txBody>
      </p:sp>
      <p:cxnSp>
        <p:nvCxnSpPr>
          <p:cNvPr id="840" name="Google Shape;840;p83"/>
          <p:cNvCxnSpPr>
            <a:endCxn id="836" idx="1"/>
          </p:cNvCxnSpPr>
          <p:nvPr/>
        </p:nvCxnSpPr>
        <p:spPr>
          <a:xfrm flipH="1" rot="10800000">
            <a:off x="105525" y="2625200"/>
            <a:ext cx="860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83"/>
          <p:cNvCxnSpPr>
            <a:stCxn id="838" idx="3"/>
            <a:endCxn id="839" idx="1"/>
          </p:cNvCxnSpPr>
          <p:nvPr/>
        </p:nvCxnSpPr>
        <p:spPr>
          <a:xfrm flipH="1" rot="10800000">
            <a:off x="5185338" y="2625250"/>
            <a:ext cx="17658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83"/>
          <p:cNvCxnSpPr>
            <a:stCxn id="836" idx="2"/>
            <a:endCxn id="837" idx="1"/>
          </p:cNvCxnSpPr>
          <p:nvPr/>
        </p:nvCxnSpPr>
        <p:spPr>
          <a:xfrm flipH="1" rot="-5400000">
            <a:off x="1553325" y="2913800"/>
            <a:ext cx="865200" cy="812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83"/>
          <p:cNvCxnSpPr>
            <a:stCxn id="837" idx="3"/>
            <a:endCxn id="838" idx="2"/>
          </p:cNvCxnSpPr>
          <p:nvPr/>
        </p:nvCxnSpPr>
        <p:spPr>
          <a:xfrm flipH="1" rot="10800000">
            <a:off x="3619000" y="2922825"/>
            <a:ext cx="953100" cy="829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4" name="Google Shape;844;p83"/>
          <p:cNvSpPr txBox="1"/>
          <p:nvPr/>
        </p:nvSpPr>
        <p:spPr>
          <a:xfrm>
            <a:off x="1080425" y="3943950"/>
            <a:ext cx="10629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Spawning</a:t>
            </a:r>
            <a:br>
              <a:rPr lang="en"/>
            </a:br>
            <a:r>
              <a:rPr lang="en"/>
              <a:t>done</a:t>
            </a:r>
            <a:endParaRPr/>
          </a:p>
        </p:txBody>
      </p:sp>
      <p:sp>
        <p:nvSpPr>
          <p:cNvPr id="845" name="Google Shape;845;p83"/>
          <p:cNvSpPr txBox="1"/>
          <p:nvPr/>
        </p:nvSpPr>
        <p:spPr>
          <a:xfrm>
            <a:off x="3736225" y="3943950"/>
            <a:ext cx="10629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 goal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Version - Action Sequence</a:t>
            </a:r>
            <a:endParaRPr/>
          </a:p>
        </p:txBody>
      </p:sp>
      <p:pic>
        <p:nvPicPr>
          <p:cNvPr id="851" name="Google Shape;8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00" y="1894753"/>
            <a:ext cx="600900" cy="524597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4"/>
          <p:cNvSpPr/>
          <p:nvPr/>
        </p:nvSpPr>
        <p:spPr>
          <a:xfrm>
            <a:off x="1203400" y="19709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Spawn at (x,y)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53" name="Google Shape;853;p84"/>
          <p:cNvSpPr/>
          <p:nvPr/>
        </p:nvSpPr>
        <p:spPr>
          <a:xfrm>
            <a:off x="2722500" y="19709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Fly direct to (x’,y’)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54" name="Google Shape;854;p84"/>
          <p:cNvSpPr/>
          <p:nvPr/>
        </p:nvSpPr>
        <p:spPr>
          <a:xfrm>
            <a:off x="4267200" y="19709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55" name="Google Shape;855;p84"/>
          <p:cNvSpPr/>
          <p:nvPr/>
        </p:nvSpPr>
        <p:spPr>
          <a:xfrm>
            <a:off x="5811900" y="19709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56" name="Google Shape;856;p84"/>
          <p:cNvSpPr/>
          <p:nvPr/>
        </p:nvSpPr>
        <p:spPr>
          <a:xfrm>
            <a:off x="7490700" y="1970900"/>
            <a:ext cx="1203300" cy="52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57" name="Google Shape;857;p84"/>
          <p:cNvSpPr/>
          <p:nvPr/>
        </p:nvSpPr>
        <p:spPr>
          <a:xfrm rot="5400000">
            <a:off x="3798975" y="1275"/>
            <a:ext cx="975000" cy="6148800"/>
          </a:xfrm>
          <a:prstGeom prst="rightBrace">
            <a:avLst>
              <a:gd fmla="val 8333" name="adj1"/>
              <a:gd fmla="val 5028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84"/>
          <p:cNvSpPr txBox="1"/>
          <p:nvPr/>
        </p:nvSpPr>
        <p:spPr>
          <a:xfrm>
            <a:off x="2257425" y="3563250"/>
            <a:ext cx="41547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of these is a data object inside a Queue&lt;&gt; that fully encapsulates that behaviour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Version - The action queue</a:t>
            </a:r>
            <a:endParaRPr/>
          </a:p>
        </p:txBody>
      </p:sp>
      <p:pic>
        <p:nvPicPr>
          <p:cNvPr id="864" name="Google Shape;86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00" y="1818553"/>
            <a:ext cx="600900" cy="52459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5"/>
          <p:cNvSpPr/>
          <p:nvPr/>
        </p:nvSpPr>
        <p:spPr>
          <a:xfrm>
            <a:off x="1203400" y="18947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Spawn at (x,y)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66" name="Google Shape;866;p85"/>
          <p:cNvSpPr/>
          <p:nvPr/>
        </p:nvSpPr>
        <p:spPr>
          <a:xfrm>
            <a:off x="2722500" y="18947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Fly direct to (x’,y’)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67" name="Google Shape;867;p85"/>
          <p:cNvSpPr/>
          <p:nvPr/>
        </p:nvSpPr>
        <p:spPr>
          <a:xfrm>
            <a:off x="4267200" y="18947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68" name="Google Shape;868;p85"/>
          <p:cNvSpPr/>
          <p:nvPr/>
        </p:nvSpPr>
        <p:spPr>
          <a:xfrm>
            <a:off x="5811900" y="18947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69" name="Google Shape;869;p85"/>
          <p:cNvSpPr/>
          <p:nvPr/>
        </p:nvSpPr>
        <p:spPr>
          <a:xfrm>
            <a:off x="7490700" y="1894700"/>
            <a:ext cx="1203300" cy="524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70" name="Google Shape;870;p85"/>
          <p:cNvSpPr/>
          <p:nvPr/>
        </p:nvSpPr>
        <p:spPr>
          <a:xfrm>
            <a:off x="2737150" y="2612125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Fly direct to (x’,y’)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71" name="Google Shape;871;p85"/>
          <p:cNvSpPr/>
          <p:nvPr/>
        </p:nvSpPr>
        <p:spPr>
          <a:xfrm>
            <a:off x="4281850" y="2612125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72" name="Google Shape;872;p85"/>
          <p:cNvSpPr/>
          <p:nvPr/>
        </p:nvSpPr>
        <p:spPr>
          <a:xfrm>
            <a:off x="5826550" y="2612125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73" name="Google Shape;873;p85"/>
          <p:cNvSpPr/>
          <p:nvPr/>
        </p:nvSpPr>
        <p:spPr>
          <a:xfrm>
            <a:off x="7505350" y="2612125"/>
            <a:ext cx="1203300" cy="52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Version - The action queue</a:t>
            </a:r>
            <a:endParaRPr/>
          </a:p>
        </p:txBody>
      </p:sp>
      <p:pic>
        <p:nvPicPr>
          <p:cNvPr id="879" name="Google Shape;87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00" y="1742353"/>
            <a:ext cx="600900" cy="524597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86"/>
          <p:cNvSpPr/>
          <p:nvPr/>
        </p:nvSpPr>
        <p:spPr>
          <a:xfrm>
            <a:off x="1203400" y="18185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Spawn at (x,y)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81" name="Google Shape;881;p86"/>
          <p:cNvSpPr/>
          <p:nvPr/>
        </p:nvSpPr>
        <p:spPr>
          <a:xfrm>
            <a:off x="2722500" y="18185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Fly direct to (x’,y’)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82" name="Google Shape;882;p86"/>
          <p:cNvSpPr/>
          <p:nvPr/>
        </p:nvSpPr>
        <p:spPr>
          <a:xfrm>
            <a:off x="4267200" y="18185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83" name="Google Shape;883;p86"/>
          <p:cNvSpPr/>
          <p:nvPr/>
        </p:nvSpPr>
        <p:spPr>
          <a:xfrm>
            <a:off x="5811900" y="18185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84" name="Google Shape;884;p86"/>
          <p:cNvSpPr/>
          <p:nvPr/>
        </p:nvSpPr>
        <p:spPr>
          <a:xfrm>
            <a:off x="7490700" y="1818500"/>
            <a:ext cx="1203300" cy="524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85" name="Google Shape;885;p86"/>
          <p:cNvSpPr/>
          <p:nvPr/>
        </p:nvSpPr>
        <p:spPr>
          <a:xfrm>
            <a:off x="2737150" y="2535925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Fly direct to (x’,y’)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86" name="Google Shape;886;p86"/>
          <p:cNvSpPr/>
          <p:nvPr/>
        </p:nvSpPr>
        <p:spPr>
          <a:xfrm>
            <a:off x="4281850" y="2535925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87" name="Google Shape;887;p86"/>
          <p:cNvSpPr/>
          <p:nvPr/>
        </p:nvSpPr>
        <p:spPr>
          <a:xfrm>
            <a:off x="5826550" y="2535925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88" name="Google Shape;888;p86"/>
          <p:cNvSpPr/>
          <p:nvPr/>
        </p:nvSpPr>
        <p:spPr>
          <a:xfrm>
            <a:off x="7505350" y="2535925"/>
            <a:ext cx="1203300" cy="524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89" name="Google Shape;889;p86"/>
          <p:cNvSpPr/>
          <p:nvPr/>
        </p:nvSpPr>
        <p:spPr>
          <a:xfrm>
            <a:off x="4281850" y="325335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90" name="Google Shape;890;p86"/>
          <p:cNvSpPr/>
          <p:nvPr/>
        </p:nvSpPr>
        <p:spPr>
          <a:xfrm>
            <a:off x="5826550" y="325335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91" name="Google Shape;891;p86"/>
          <p:cNvSpPr/>
          <p:nvPr/>
        </p:nvSpPr>
        <p:spPr>
          <a:xfrm>
            <a:off x="7505350" y="3253350"/>
            <a:ext cx="1203300" cy="52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Version - The action queue</a:t>
            </a:r>
            <a:endParaRPr/>
          </a:p>
        </p:txBody>
      </p:sp>
      <p:pic>
        <p:nvPicPr>
          <p:cNvPr id="897" name="Google Shape;89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00" y="1666153"/>
            <a:ext cx="600900" cy="524597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7"/>
          <p:cNvSpPr/>
          <p:nvPr/>
        </p:nvSpPr>
        <p:spPr>
          <a:xfrm>
            <a:off x="1203400" y="17423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Spawn at (x,y)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99" name="Google Shape;899;p87"/>
          <p:cNvSpPr/>
          <p:nvPr/>
        </p:nvSpPr>
        <p:spPr>
          <a:xfrm>
            <a:off x="2722500" y="17423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Fly direct to (x’,y’)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00" name="Google Shape;900;p87"/>
          <p:cNvSpPr/>
          <p:nvPr/>
        </p:nvSpPr>
        <p:spPr>
          <a:xfrm>
            <a:off x="4267200" y="17423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01" name="Google Shape;901;p87"/>
          <p:cNvSpPr/>
          <p:nvPr/>
        </p:nvSpPr>
        <p:spPr>
          <a:xfrm>
            <a:off x="5811900" y="17423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02" name="Google Shape;902;p87"/>
          <p:cNvSpPr/>
          <p:nvPr/>
        </p:nvSpPr>
        <p:spPr>
          <a:xfrm>
            <a:off x="7490700" y="1742300"/>
            <a:ext cx="1203300" cy="524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03" name="Google Shape;903;p87"/>
          <p:cNvSpPr/>
          <p:nvPr/>
        </p:nvSpPr>
        <p:spPr>
          <a:xfrm>
            <a:off x="2737150" y="2459725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Fly direct to (x’,y’)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04" name="Google Shape;904;p87"/>
          <p:cNvSpPr/>
          <p:nvPr/>
        </p:nvSpPr>
        <p:spPr>
          <a:xfrm>
            <a:off x="4281850" y="2459725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05" name="Google Shape;905;p87"/>
          <p:cNvSpPr/>
          <p:nvPr/>
        </p:nvSpPr>
        <p:spPr>
          <a:xfrm>
            <a:off x="5826550" y="2459725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06" name="Google Shape;906;p87"/>
          <p:cNvSpPr/>
          <p:nvPr/>
        </p:nvSpPr>
        <p:spPr>
          <a:xfrm>
            <a:off x="7505350" y="2459725"/>
            <a:ext cx="1203300" cy="524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07" name="Google Shape;907;p87"/>
          <p:cNvSpPr/>
          <p:nvPr/>
        </p:nvSpPr>
        <p:spPr>
          <a:xfrm>
            <a:off x="4281850" y="317715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08" name="Google Shape;908;p87"/>
          <p:cNvSpPr/>
          <p:nvPr/>
        </p:nvSpPr>
        <p:spPr>
          <a:xfrm>
            <a:off x="5826550" y="317715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09" name="Google Shape;909;p87"/>
          <p:cNvSpPr/>
          <p:nvPr/>
        </p:nvSpPr>
        <p:spPr>
          <a:xfrm>
            <a:off x="7505350" y="3177150"/>
            <a:ext cx="1203300" cy="524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10" name="Google Shape;910;p87"/>
          <p:cNvSpPr/>
          <p:nvPr/>
        </p:nvSpPr>
        <p:spPr>
          <a:xfrm>
            <a:off x="5811900" y="3935625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11" name="Google Shape;911;p87"/>
          <p:cNvSpPr/>
          <p:nvPr/>
        </p:nvSpPr>
        <p:spPr>
          <a:xfrm>
            <a:off x="7490700" y="3935625"/>
            <a:ext cx="1203300" cy="52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Version - The action queue</a:t>
            </a:r>
            <a:endParaRPr/>
          </a:p>
        </p:txBody>
      </p:sp>
      <p:pic>
        <p:nvPicPr>
          <p:cNvPr id="917" name="Google Shape;91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00" y="1589953"/>
            <a:ext cx="600900" cy="524597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88"/>
          <p:cNvSpPr/>
          <p:nvPr/>
        </p:nvSpPr>
        <p:spPr>
          <a:xfrm>
            <a:off x="1203400" y="16661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Spawn at (x,y)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19" name="Google Shape;919;p88"/>
          <p:cNvSpPr/>
          <p:nvPr/>
        </p:nvSpPr>
        <p:spPr>
          <a:xfrm>
            <a:off x="2722500" y="16661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Fly direct to (x’,y’)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20" name="Google Shape;920;p88"/>
          <p:cNvSpPr/>
          <p:nvPr/>
        </p:nvSpPr>
        <p:spPr>
          <a:xfrm>
            <a:off x="4267200" y="16661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21" name="Google Shape;921;p88"/>
          <p:cNvSpPr/>
          <p:nvPr/>
        </p:nvSpPr>
        <p:spPr>
          <a:xfrm>
            <a:off x="5811900" y="166610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22" name="Google Shape;922;p88"/>
          <p:cNvSpPr/>
          <p:nvPr/>
        </p:nvSpPr>
        <p:spPr>
          <a:xfrm>
            <a:off x="7490700" y="1666100"/>
            <a:ext cx="1203300" cy="524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23" name="Google Shape;923;p88"/>
          <p:cNvSpPr/>
          <p:nvPr/>
        </p:nvSpPr>
        <p:spPr>
          <a:xfrm>
            <a:off x="2737150" y="2383525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Fly direct to (x’,y’)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24" name="Google Shape;924;p88"/>
          <p:cNvSpPr/>
          <p:nvPr/>
        </p:nvSpPr>
        <p:spPr>
          <a:xfrm>
            <a:off x="4281850" y="2383525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25" name="Google Shape;925;p88"/>
          <p:cNvSpPr/>
          <p:nvPr/>
        </p:nvSpPr>
        <p:spPr>
          <a:xfrm>
            <a:off x="5826550" y="2383525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26" name="Google Shape;926;p88"/>
          <p:cNvSpPr/>
          <p:nvPr/>
        </p:nvSpPr>
        <p:spPr>
          <a:xfrm>
            <a:off x="7505350" y="2383525"/>
            <a:ext cx="1203300" cy="524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27" name="Google Shape;927;p88"/>
          <p:cNvSpPr/>
          <p:nvPr/>
        </p:nvSpPr>
        <p:spPr>
          <a:xfrm>
            <a:off x="4281850" y="310095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28" name="Google Shape;928;p88"/>
          <p:cNvSpPr/>
          <p:nvPr/>
        </p:nvSpPr>
        <p:spPr>
          <a:xfrm>
            <a:off x="5826550" y="3100950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29" name="Google Shape;929;p88"/>
          <p:cNvSpPr/>
          <p:nvPr/>
        </p:nvSpPr>
        <p:spPr>
          <a:xfrm>
            <a:off x="7505350" y="3100950"/>
            <a:ext cx="1203300" cy="524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30" name="Google Shape;930;p88"/>
          <p:cNvSpPr/>
          <p:nvPr/>
        </p:nvSpPr>
        <p:spPr>
          <a:xfrm>
            <a:off x="5811900" y="3859425"/>
            <a:ext cx="1544700" cy="5247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31" name="Google Shape;931;p88"/>
          <p:cNvSpPr/>
          <p:nvPr/>
        </p:nvSpPr>
        <p:spPr>
          <a:xfrm>
            <a:off x="7490700" y="3859425"/>
            <a:ext cx="1203300" cy="5247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32" name="Google Shape;932;p88"/>
          <p:cNvSpPr/>
          <p:nvPr/>
        </p:nvSpPr>
        <p:spPr>
          <a:xfrm>
            <a:off x="7490700" y="4535800"/>
            <a:ext cx="1203300" cy="52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cxnSp>
        <p:nvCxnSpPr>
          <p:cNvPr id="933" name="Google Shape;933;p88"/>
          <p:cNvCxnSpPr>
            <a:stCxn id="932" idx="1"/>
            <a:endCxn id="934" idx="3"/>
          </p:cNvCxnSpPr>
          <p:nvPr/>
        </p:nvCxnSpPr>
        <p:spPr>
          <a:xfrm rot="10800000">
            <a:off x="3741900" y="4018750"/>
            <a:ext cx="3748800" cy="779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4" name="Google Shape;934;p88"/>
          <p:cNvSpPr txBox="1"/>
          <p:nvPr/>
        </p:nvSpPr>
        <p:spPr>
          <a:xfrm>
            <a:off x="272300" y="3566250"/>
            <a:ext cx="34695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Now figure out what to do next and refill the action queue with MOAR ACTIONS!</a:t>
            </a:r>
            <a:endParaRPr i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Version - Action Sequence</a:t>
            </a:r>
            <a:endParaRPr/>
          </a:p>
        </p:txBody>
      </p:sp>
      <p:pic>
        <p:nvPicPr>
          <p:cNvPr id="940" name="Google Shape;94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00" y="2047153"/>
            <a:ext cx="600900" cy="524597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89"/>
          <p:cNvSpPr/>
          <p:nvPr/>
        </p:nvSpPr>
        <p:spPr>
          <a:xfrm>
            <a:off x="1203400" y="21233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Spawn at (x,y)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42" name="Google Shape;942;p89"/>
          <p:cNvSpPr/>
          <p:nvPr/>
        </p:nvSpPr>
        <p:spPr>
          <a:xfrm>
            <a:off x="2722500" y="21233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Fly direct to (x’,y’)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43" name="Google Shape;943;p89"/>
          <p:cNvSpPr/>
          <p:nvPr/>
        </p:nvSpPr>
        <p:spPr>
          <a:xfrm>
            <a:off x="4267200" y="21233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Wait 5 seconds...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44" name="Google Shape;944;p89"/>
          <p:cNvSpPr/>
          <p:nvPr/>
        </p:nvSpPr>
        <p:spPr>
          <a:xfrm>
            <a:off x="5811900" y="21233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45" name="Google Shape;945;p89"/>
          <p:cNvSpPr/>
          <p:nvPr/>
        </p:nvSpPr>
        <p:spPr>
          <a:xfrm>
            <a:off x="7490700" y="2123300"/>
            <a:ext cx="1203300" cy="52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946" name="Google Shape;94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00" y="3125612"/>
            <a:ext cx="600900" cy="6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89"/>
          <p:cNvSpPr txBox="1"/>
          <p:nvPr/>
        </p:nvSpPr>
        <p:spPr>
          <a:xfrm>
            <a:off x="2505600" y="1751300"/>
            <a:ext cx="4154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Flying monster action queue:</a:t>
            </a:r>
            <a:endParaRPr/>
          </a:p>
        </p:txBody>
      </p:sp>
      <p:sp>
        <p:nvSpPr>
          <p:cNvPr id="948" name="Google Shape;948;p89"/>
          <p:cNvSpPr/>
          <p:nvPr/>
        </p:nvSpPr>
        <p:spPr>
          <a:xfrm>
            <a:off x="1224050" y="32650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Spawn at (x,y)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49" name="Google Shape;949;p89"/>
          <p:cNvSpPr/>
          <p:nvPr/>
        </p:nvSpPr>
        <p:spPr>
          <a:xfrm>
            <a:off x="2743150" y="32650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Compute A* path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50" name="Google Shape;950;p89"/>
          <p:cNvSpPr/>
          <p:nvPr/>
        </p:nvSpPr>
        <p:spPr>
          <a:xfrm>
            <a:off x="4287850" y="32650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Use A* path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51" name="Google Shape;951;p89"/>
          <p:cNvSpPr/>
          <p:nvPr/>
        </p:nvSpPr>
        <p:spPr>
          <a:xfrm>
            <a:off x="5832550" y="3265000"/>
            <a:ext cx="1544700" cy="52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ATTACK!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52" name="Google Shape;952;p89"/>
          <p:cNvSpPr/>
          <p:nvPr/>
        </p:nvSpPr>
        <p:spPr>
          <a:xfrm>
            <a:off x="7511350" y="3265000"/>
            <a:ext cx="1203300" cy="52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 DONE!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53" name="Google Shape;953;p89"/>
          <p:cNvSpPr txBox="1"/>
          <p:nvPr/>
        </p:nvSpPr>
        <p:spPr>
          <a:xfrm>
            <a:off x="2526250" y="2893000"/>
            <a:ext cx="4154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</a:t>
            </a:r>
            <a:r>
              <a:rPr lang="en"/>
              <a:t> monster action queue:</a:t>
            </a:r>
            <a:endParaRPr/>
          </a:p>
        </p:txBody>
      </p:sp>
      <p:sp>
        <p:nvSpPr>
          <p:cNvPr id="954" name="Google Shape;954;p89"/>
          <p:cNvSpPr txBox="1"/>
          <p:nvPr/>
        </p:nvSpPr>
        <p:spPr>
          <a:xfrm>
            <a:off x="746625" y="4181125"/>
            <a:ext cx="79473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Mix and match functionality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implement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in a lot of games (RTSs, the Sims, etc)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Pattern</a:t>
            </a:r>
            <a:endParaRPr/>
          </a:p>
        </p:txBody>
      </p:sp>
      <p:sp>
        <p:nvSpPr>
          <p:cNvPr id="960" name="Google Shape;960;p9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Split up behaviour logic into steps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Each step is its own class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queue of commands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On each frame: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Let only the first command run its logic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Ask the first command if it is done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If done, pop it and start the next one</a:t>
            </a:r>
            <a:endParaRPr/>
          </a:p>
        </p:txBody>
      </p:sp>
      <p:sp>
        <p:nvSpPr>
          <p:cNvPr id="961" name="Google Shape;961;p9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also shows up anywhere you have a sequence of things that need to take a while but must run in sequence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04: Behaviours Summary</a:t>
            </a:r>
            <a:endParaRPr/>
          </a:p>
        </p:txBody>
      </p:sp>
      <p:sp>
        <p:nvSpPr>
          <p:cNvPr id="967" name="Google Shape;967;p91"/>
          <p:cNvSpPr txBox="1"/>
          <p:nvPr>
            <p:ph idx="1" type="body"/>
          </p:nvPr>
        </p:nvSpPr>
        <p:spPr>
          <a:xfrm>
            <a:off x="471900" y="1686500"/>
            <a:ext cx="8496300" cy="29427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Command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Encapsulate small behaviours inside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hard coding a state machine, use a Queue&lt;&gt; of those commands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head of the queue is the only one that actually runs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 when it’s done, pop and move to the next one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Strategy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have multiple variants of the same behaviour, don’t use if/else statements!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Encapsulate each variant in a class and switch them at runtime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01: UI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important patterns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Game State Stack: </a:t>
            </a:r>
            <a:r>
              <a:rPr lang="en"/>
              <a:t>for managing large scale transitions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Model-View-Controller </a:t>
            </a:r>
            <a:r>
              <a:rPr lang="en"/>
              <a:t>(MVC)</a:t>
            </a:r>
            <a:r>
              <a:rPr b="1" lang="en"/>
              <a:t>: </a:t>
            </a:r>
            <a:r>
              <a:rPr lang="en"/>
              <a:t>for in-game display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05: Modularity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9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 Example</a:t>
            </a:r>
            <a:endParaRPr/>
          </a:p>
        </p:txBody>
      </p:sp>
      <p:sp>
        <p:nvSpPr>
          <p:cNvPr id="978" name="Google Shape;978;p93"/>
          <p:cNvSpPr txBox="1"/>
          <p:nvPr>
            <p:ph idx="1" type="body"/>
          </p:nvPr>
        </p:nvSpPr>
        <p:spPr>
          <a:xfrm>
            <a:off x="133400" y="1919075"/>
            <a:ext cx="8937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game system might need multiple implementations and to switch between them to: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 hardware		(e.g. read from a controller or keyboard and mouse)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 the platform	(e.g. different filesystem APIs (iOS vs Android)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performance	(e.g. replace 3D audio with 2D)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aid in debugging 		(e.g. show all errors in debug mode, log to file in release)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Game logic should not know anything about any of this!</a:t>
            </a:r>
            <a:endParaRPr b="1"/>
          </a:p>
        </p:txBody>
      </p:sp>
      <p:pic>
        <p:nvPicPr>
          <p:cNvPr descr="Image result for pc master race" id="979" name="Google Shape;979;p93"/>
          <p:cNvPicPr preferRelativeResize="0"/>
          <p:nvPr/>
        </p:nvPicPr>
        <p:blipFill rotWithShape="1">
          <a:blip r:embed="rId3">
            <a:alphaModFix/>
          </a:blip>
          <a:srcRect b="14971" l="31976" r="17840" t="7092"/>
          <a:stretch/>
        </p:blipFill>
        <p:spPr>
          <a:xfrm>
            <a:off x="7189800" y="800325"/>
            <a:ext cx="1433975" cy="12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</a:t>
            </a:r>
            <a:endParaRPr/>
          </a:p>
        </p:txBody>
      </p:sp>
      <p:sp>
        <p:nvSpPr>
          <p:cNvPr id="985" name="Google Shape;985;p9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Switch behaviours at runtime based on game or player preference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Example: Error logging, switching input mappings (don’t tell Bethesda*)</a:t>
            </a:r>
            <a:endParaRPr/>
          </a:p>
        </p:txBody>
      </p:sp>
      <p:sp>
        <p:nvSpPr>
          <p:cNvPr id="986" name="Google Shape;986;p9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Quarantine platform-specific details without affecting the rest of the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Example: High score 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4"/>
          <p:cNvSpPr txBox="1"/>
          <p:nvPr/>
        </p:nvSpPr>
        <p:spPr>
          <a:xfrm>
            <a:off x="471900" y="4629275"/>
            <a:ext cx="8191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lang="en" sz="900"/>
              <a:t> I installed Fallout 4 3 times because I thought it was broken when it didn’t read from the keyboard… turns out the keyboard is ignored if there is a controller present… mostly.</a:t>
            </a:r>
            <a:endParaRPr sz="9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Service Example</a:t>
            </a:r>
            <a:endParaRPr/>
          </a:p>
        </p:txBody>
      </p:sp>
      <p:sp>
        <p:nvSpPr>
          <p:cNvPr id="993" name="Google Shape;993;p95"/>
          <p:cNvSpPr txBox="1"/>
          <p:nvPr>
            <p:ph idx="1" type="body"/>
          </p:nvPr>
        </p:nvSpPr>
        <p:spPr>
          <a:xfrm>
            <a:off x="226775" y="1919075"/>
            <a:ext cx="4245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alerts during development if something doesn’t look right: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var enemies = LoadDefinitions(“enemy”);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if (enemies.count == 0)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UIManager.ShowError(“Failed to Load!!!);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4" name="Google Shape;994;p95"/>
          <p:cNvSpPr txBox="1"/>
          <p:nvPr>
            <p:ph idx="2" type="body"/>
          </p:nvPr>
        </p:nvSpPr>
        <p:spPr>
          <a:xfrm>
            <a:off x="4694250" y="1919075"/>
            <a:ext cx="4245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when doing a demo, this would look bad!</a:t>
            </a:r>
            <a:br>
              <a:rPr lang="en"/>
            </a:br>
            <a:r>
              <a:rPr lang="en"/>
              <a:t>Instead, log errors quietly to a log file: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var enemies = LoadDefinitions(“enemy”);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if (enemies.count == 0) {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#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if unity_editor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UIManager.ShowError(“Failed to Load!!!);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    #else</a:t>
            </a:r>
            <a:br>
              <a:rPr b="1"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TextLogger.LogError(“Failed to Load!”);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95" name="Google Shape;995;p95"/>
          <p:cNvSpPr txBox="1"/>
          <p:nvPr/>
        </p:nvSpPr>
        <p:spPr>
          <a:xfrm>
            <a:off x="4435275" y="4388575"/>
            <a:ext cx="4555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This is </a:t>
            </a:r>
            <a:r>
              <a:rPr b="1" lang="en" sz="1800" u="sng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ugly</a:t>
            </a: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Game code should neither know nor care.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6"/>
          <p:cNvSpPr/>
          <p:nvPr/>
        </p:nvSpPr>
        <p:spPr>
          <a:xfrm>
            <a:off x="153100" y="3067950"/>
            <a:ext cx="19791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6"/>
          <p:cNvSpPr/>
          <p:nvPr/>
        </p:nvSpPr>
        <p:spPr>
          <a:xfrm>
            <a:off x="2276188" y="3071925"/>
            <a:ext cx="19791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96"/>
          <p:cNvSpPr/>
          <p:nvPr/>
        </p:nvSpPr>
        <p:spPr>
          <a:xfrm>
            <a:off x="641650" y="1871525"/>
            <a:ext cx="3057300" cy="82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logging service</a:t>
            </a:r>
            <a:endParaRPr/>
          </a:p>
        </p:txBody>
      </p:sp>
      <p:sp>
        <p:nvSpPr>
          <p:cNvPr id="1004" name="Google Shape;1004;p96"/>
          <p:cNvSpPr txBox="1"/>
          <p:nvPr>
            <p:ph idx="2" type="body"/>
          </p:nvPr>
        </p:nvSpPr>
        <p:spPr>
          <a:xfrm>
            <a:off x="4268400" y="1945775"/>
            <a:ext cx="4875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initialization: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Logger.instance = new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extFileLogger(“c:\log.txt”);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game code: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var </a:t>
            </a:r>
            <a:r>
              <a:rPr lang="en"/>
              <a:t>enemies</a:t>
            </a:r>
            <a:r>
              <a:rPr lang="en"/>
              <a:t> = LoadDefinitions(“enemy”);</a:t>
            </a:r>
            <a:br>
              <a:rPr lang="en"/>
            </a:br>
            <a:r>
              <a:rPr lang="en"/>
              <a:t>if (enemies.count == 0) {</a:t>
            </a:r>
            <a:br>
              <a:rPr lang="en"/>
            </a:br>
            <a:r>
              <a:rPr lang="en"/>
              <a:t>    </a:t>
            </a:r>
            <a:r>
              <a:rPr b="1" lang="en"/>
              <a:t>Logger.instance.LogError(“Failed to load!”);</a:t>
            </a:r>
            <a:br>
              <a:rPr b="1" lang="en"/>
            </a:br>
            <a:r>
              <a:rPr lang="en"/>
              <a:t>}</a:t>
            </a:r>
            <a:endParaRPr/>
          </a:p>
        </p:txBody>
      </p:sp>
      <p:graphicFrame>
        <p:nvGraphicFramePr>
          <p:cNvPr id="1005" name="Google Shape;1005;p96"/>
          <p:cNvGraphicFramePr/>
          <p:nvPr/>
        </p:nvGraphicFramePr>
        <p:xfrm>
          <a:off x="643325" y="187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3057200"/>
              </a:tblGrid>
              <a:tr h="2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Abstract class Logger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91425" marL="91425">
                    <a:solidFill>
                      <a:srgbClr val="B6D7A8"/>
                    </a:solidFill>
                  </a:tcPr>
                </a:tc>
              </a:tr>
              <a:tr h="2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Static ILogger instance;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91425" marL="91425">
                    <a:solidFill>
                      <a:srgbClr val="EFEFEF"/>
                    </a:solidFill>
                  </a:tcPr>
                </a:tc>
              </a:tr>
              <a:tr h="20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Abstract void LogError(string)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6" name="Google Shape;1006;p96"/>
          <p:cNvGraphicFramePr/>
          <p:nvPr/>
        </p:nvGraphicFramePr>
        <p:xfrm>
          <a:off x="152400" y="30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979175"/>
              </a:tblGrid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TextFileLogger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</a:tr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LogError(string)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7" name="Google Shape;1007;p96"/>
          <p:cNvGraphicFramePr/>
          <p:nvPr/>
        </p:nvGraphicFramePr>
        <p:xfrm>
          <a:off x="2276150" y="30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{904D5D79-63FA-486C-884C-6E4553D659B3}</a:tableStyleId>
              </a:tblPr>
              <a:tblGrid>
                <a:gridCol w="1979175"/>
              </a:tblGrid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ErrorDialog</a:t>
                      </a: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Logger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B6D7A8"/>
                    </a:solidFill>
                  </a:tcPr>
                </a:tc>
              </a:tr>
              <a:tr h="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LogError(string)</a:t>
                      </a:r>
                      <a:endParaRPr i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0" marR="0" marL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008" name="Google Shape;1008;p96"/>
          <p:cNvCxnSpPr>
            <a:stCxn id="1000" idx="0"/>
            <a:endCxn id="1002" idx="2"/>
          </p:cNvCxnSpPr>
          <p:nvPr/>
        </p:nvCxnSpPr>
        <p:spPr>
          <a:xfrm rot="-5400000">
            <a:off x="1469800" y="2367300"/>
            <a:ext cx="373500" cy="10278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96"/>
          <p:cNvCxnSpPr>
            <a:stCxn id="1001" idx="0"/>
            <a:endCxn id="1002" idx="2"/>
          </p:cNvCxnSpPr>
          <p:nvPr/>
        </p:nvCxnSpPr>
        <p:spPr>
          <a:xfrm flipH="1" rot="5400000">
            <a:off x="2529388" y="2335575"/>
            <a:ext cx="377400" cy="10953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0" name="Google Shape;1010;p96"/>
          <p:cNvSpPr txBox="1"/>
          <p:nvPr/>
        </p:nvSpPr>
        <p:spPr>
          <a:xfrm>
            <a:off x="152425" y="3988025"/>
            <a:ext cx="19791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to text file</a:t>
            </a:r>
            <a:endParaRPr/>
          </a:p>
        </p:txBody>
      </p:sp>
      <p:sp>
        <p:nvSpPr>
          <p:cNvPr id="1011" name="Google Shape;1011;p96"/>
          <p:cNvSpPr txBox="1"/>
          <p:nvPr/>
        </p:nvSpPr>
        <p:spPr>
          <a:xfrm>
            <a:off x="2276175" y="3988025"/>
            <a:ext cx="19791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a popup</a:t>
            </a:r>
            <a:endParaRPr/>
          </a:p>
        </p:txBody>
      </p:sp>
      <p:cxnSp>
        <p:nvCxnSpPr>
          <p:cNvPr id="1012" name="Google Shape;1012;p96"/>
          <p:cNvCxnSpPr>
            <a:stCxn id="1000" idx="2"/>
            <a:endCxn id="1010" idx="0"/>
          </p:cNvCxnSpPr>
          <p:nvPr/>
        </p:nvCxnSpPr>
        <p:spPr>
          <a:xfrm flipH="1">
            <a:off x="1142050" y="3612750"/>
            <a:ext cx="600" cy="3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96"/>
          <p:cNvCxnSpPr>
            <a:stCxn id="1001" idx="2"/>
            <a:endCxn id="1011" idx="0"/>
          </p:cNvCxnSpPr>
          <p:nvPr/>
        </p:nvCxnSpPr>
        <p:spPr>
          <a:xfrm>
            <a:off x="3265738" y="3616725"/>
            <a:ext cx="0" cy="3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Pattern</a:t>
            </a:r>
            <a:endParaRPr/>
          </a:p>
        </p:txBody>
      </p:sp>
      <p:sp>
        <p:nvSpPr>
          <p:cNvPr id="1019" name="Google Shape;1019;p9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Encapsulate functionality in interchangeable object that share the same interface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Switch objects at runtime, to make it look like system’s behaviour changes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Either a single “currently active” state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Or maybe a stack of states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pattern show up </a:t>
            </a:r>
            <a:r>
              <a:rPr b="1" lang="en" u="sng"/>
              <a:t>everywhere</a:t>
            </a:r>
            <a:endParaRPr b="1" u="sng"/>
          </a:p>
        </p:txBody>
      </p:sp>
      <p:sp>
        <p:nvSpPr>
          <p:cNvPr id="1020" name="Google Shape;1020;p97"/>
          <p:cNvSpPr txBox="1"/>
          <p:nvPr>
            <p:ph idx="2" type="body"/>
          </p:nvPr>
        </p:nvSpPr>
        <p:spPr>
          <a:xfrm>
            <a:off x="4694100" y="1919075"/>
            <a:ext cx="3999900" cy="1589400"/>
          </a:xfrm>
          <a:prstGeom prst="rect">
            <a:avLst/>
          </a:prstGeom>
          <a:solidFill>
            <a:srgbClr val="D9EAD3"/>
          </a:solidFill>
          <a:effectLst>
            <a:outerShdw blurRad="57150" rotWithShape="0" algn="bl" dir="2640000" dist="142875">
              <a:srgbClr val="6AA84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If you’re doing a lot of ‘if-then’ checks based on game state, this is the pattern for you!</a:t>
            </a:r>
            <a:endParaRPr b="1" sz="18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Pattern: Input Handlers</a:t>
            </a:r>
            <a:endParaRPr/>
          </a:p>
        </p:txBody>
      </p:sp>
      <p:sp>
        <p:nvSpPr>
          <p:cNvPr id="1026" name="Google Shape;1026;p98"/>
          <p:cNvSpPr/>
          <p:nvPr/>
        </p:nvSpPr>
        <p:spPr>
          <a:xfrm>
            <a:off x="3675450" y="829125"/>
            <a:ext cx="1640700" cy="61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IInputHandler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1027" name="Google Shape;1027;p98"/>
          <p:cNvSpPr/>
          <p:nvPr/>
        </p:nvSpPr>
        <p:spPr>
          <a:xfrm>
            <a:off x="730750" y="2111700"/>
            <a:ext cx="1640700" cy="61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Walking Handler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1028" name="Google Shape;1028;p98"/>
          <p:cNvSpPr/>
          <p:nvPr/>
        </p:nvSpPr>
        <p:spPr>
          <a:xfrm>
            <a:off x="3751650" y="2111700"/>
            <a:ext cx="1640700" cy="61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Flying Handler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1029" name="Google Shape;1029;p98"/>
          <p:cNvSpPr/>
          <p:nvPr/>
        </p:nvSpPr>
        <p:spPr>
          <a:xfrm>
            <a:off x="6772550" y="2111700"/>
            <a:ext cx="1640700" cy="61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Swimming Handler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1030" name="Google Shape;1030;p98"/>
          <p:cNvSpPr txBox="1"/>
          <p:nvPr/>
        </p:nvSpPr>
        <p:spPr>
          <a:xfrm>
            <a:off x="730775" y="2933350"/>
            <a:ext cx="16407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Controls</a:t>
            </a:r>
            <a:endParaRPr/>
          </a:p>
        </p:txBody>
      </p:sp>
      <p:sp>
        <p:nvSpPr>
          <p:cNvPr id="1031" name="Google Shape;1031;p98"/>
          <p:cNvSpPr txBox="1"/>
          <p:nvPr/>
        </p:nvSpPr>
        <p:spPr>
          <a:xfrm>
            <a:off x="3751663" y="2937150"/>
            <a:ext cx="16407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controls + invert up/down</a:t>
            </a:r>
            <a:endParaRPr/>
          </a:p>
        </p:txBody>
      </p:sp>
      <p:sp>
        <p:nvSpPr>
          <p:cNvPr id="1032" name="Google Shape;1032;p98"/>
          <p:cNvSpPr txBox="1"/>
          <p:nvPr/>
        </p:nvSpPr>
        <p:spPr>
          <a:xfrm>
            <a:off x="6772550" y="2933350"/>
            <a:ext cx="16407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Sluggish controls + move up/down under water</a:t>
            </a:r>
            <a:endParaRPr/>
          </a:p>
        </p:txBody>
      </p:sp>
      <p:sp>
        <p:nvSpPr>
          <p:cNvPr id="1033" name="Google Shape;1033;p98"/>
          <p:cNvSpPr txBox="1"/>
          <p:nvPr/>
        </p:nvSpPr>
        <p:spPr>
          <a:xfrm>
            <a:off x="226450" y="3584100"/>
            <a:ext cx="2649300" cy="324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IInputhandler currentHandelr</a:t>
            </a:r>
            <a:endParaRPr/>
          </a:p>
        </p:txBody>
      </p:sp>
      <p:cxnSp>
        <p:nvCxnSpPr>
          <p:cNvPr id="1034" name="Google Shape;1034;p98"/>
          <p:cNvCxnSpPr>
            <a:stCxn id="1033" idx="0"/>
            <a:endCxn id="1030" idx="2"/>
          </p:cNvCxnSpPr>
          <p:nvPr/>
        </p:nvCxnSpPr>
        <p:spPr>
          <a:xfrm rot="10800000">
            <a:off x="1551100" y="327930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5" name="Google Shape;1035;p98"/>
          <p:cNvCxnSpPr>
            <a:stCxn id="1027" idx="0"/>
            <a:endCxn id="1026" idx="2"/>
          </p:cNvCxnSpPr>
          <p:nvPr/>
        </p:nvCxnSpPr>
        <p:spPr>
          <a:xfrm rot="-5400000">
            <a:off x="2689900" y="305700"/>
            <a:ext cx="667200" cy="2944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98"/>
          <p:cNvCxnSpPr>
            <a:stCxn id="1028" idx="0"/>
            <a:endCxn id="1026" idx="2"/>
          </p:cNvCxnSpPr>
          <p:nvPr/>
        </p:nvCxnSpPr>
        <p:spPr>
          <a:xfrm flipH="1" rot="5400000">
            <a:off x="4200300" y="1740000"/>
            <a:ext cx="667200" cy="762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98"/>
          <p:cNvCxnSpPr>
            <a:stCxn id="1029" idx="0"/>
            <a:endCxn id="1026" idx="2"/>
          </p:cNvCxnSpPr>
          <p:nvPr/>
        </p:nvCxnSpPr>
        <p:spPr>
          <a:xfrm flipH="1" rot="5400000">
            <a:off x="5710700" y="229500"/>
            <a:ext cx="667200" cy="30972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38" name="Google Shape;10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675" y="4161294"/>
            <a:ext cx="1234850" cy="906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" name="Google Shape;1039;p98"/>
          <p:cNvCxnSpPr>
            <a:stCxn id="1038" idx="0"/>
            <a:endCxn id="1033" idx="2"/>
          </p:cNvCxnSpPr>
          <p:nvPr/>
        </p:nvCxnSpPr>
        <p:spPr>
          <a:xfrm rot="10800000">
            <a:off x="1551100" y="3908394"/>
            <a:ext cx="0" cy="2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Score Example</a:t>
            </a:r>
            <a:endParaRPr/>
          </a:p>
        </p:txBody>
      </p:sp>
      <p:sp>
        <p:nvSpPr>
          <p:cNvPr id="1045" name="Google Shape;1045;p99"/>
          <p:cNvSpPr txBox="1"/>
          <p:nvPr>
            <p:ph idx="2" type="body"/>
          </p:nvPr>
        </p:nvSpPr>
        <p:spPr>
          <a:xfrm>
            <a:off x="4712925" y="1825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IDEA: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int score = DoSomeCalculations()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#ifdef IOS_BUILD</a:t>
            </a:r>
            <a:br>
              <a:rPr b="1"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IOSService.POstScore(board, score);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#endif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#ifdef WINDOWS_BUILD</a:t>
            </a:r>
            <a:br>
              <a:rPr b="1"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InitializeSteamLibrary();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SteamService.PosrtScore(score);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#endif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6" name="Google Shape;1046;p9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platform dependent parts of the game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Example: posting high scores to a leaderboard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iOS, Android -- provided by the 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Windows -- requires 3rd party SDK such as Steam, Origin, Uplay, Etc.</a:t>
            </a:r>
            <a:endParaRPr/>
          </a:p>
        </p:txBody>
      </p:sp>
      <p:sp>
        <p:nvSpPr>
          <p:cNvPr id="1047" name="Google Shape;1047;p99"/>
          <p:cNvSpPr txBox="1"/>
          <p:nvPr/>
        </p:nvSpPr>
        <p:spPr>
          <a:xfrm>
            <a:off x="4435275" y="4388575"/>
            <a:ext cx="4555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This is </a:t>
            </a:r>
            <a:r>
              <a:rPr b="1" lang="en" sz="1800" u="sng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ugly</a:t>
            </a: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Game code should neither know nor care.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0"/>
          <p:cNvSpPr txBox="1"/>
          <p:nvPr/>
        </p:nvSpPr>
        <p:spPr>
          <a:xfrm>
            <a:off x="5255625" y="1020450"/>
            <a:ext cx="3768300" cy="343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0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Score Example</a:t>
            </a:r>
            <a:endParaRPr/>
          </a:p>
        </p:txBody>
      </p:sp>
      <p:sp>
        <p:nvSpPr>
          <p:cNvPr id="1054" name="Google Shape;1054;p100"/>
          <p:cNvSpPr txBox="1"/>
          <p:nvPr/>
        </p:nvSpPr>
        <p:spPr>
          <a:xfrm>
            <a:off x="273475" y="1170775"/>
            <a:ext cx="4572000" cy="31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Pattern: “Bridge”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use the state pattern for actual functionality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parent service </a:t>
            </a:r>
            <a:r>
              <a:rPr b="1" lang="en"/>
              <a:t>contains</a:t>
            </a:r>
            <a:r>
              <a:rPr lang="en"/>
              <a:t> and </a:t>
            </a:r>
            <a:r>
              <a:rPr b="1" lang="en"/>
              <a:t>hides</a:t>
            </a:r>
            <a:r>
              <a:rPr lang="en"/>
              <a:t> one of those implementations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void PostHighScore(){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int score = DoSomeCalculations();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HighScoreManager.instance.PostScore(score);</a:t>
            </a:r>
            <a:br>
              <a:rPr lang="en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5" name="Google Shape;1055;p100"/>
          <p:cNvSpPr/>
          <p:nvPr/>
        </p:nvSpPr>
        <p:spPr>
          <a:xfrm>
            <a:off x="4706900" y="1266200"/>
            <a:ext cx="1574025" cy="1934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HighScoreManager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1056" name="Google Shape;1056;p100"/>
          <p:cNvSpPr/>
          <p:nvPr/>
        </p:nvSpPr>
        <p:spPr>
          <a:xfrm>
            <a:off x="4706900" y="1459625"/>
            <a:ext cx="1574025" cy="193425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Void PostScore(int)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057" name="Google Shape;1057;p100"/>
          <p:cNvSpPr/>
          <p:nvPr/>
        </p:nvSpPr>
        <p:spPr>
          <a:xfrm>
            <a:off x="4706900" y="1653050"/>
            <a:ext cx="1574025" cy="193425"/>
          </a:xfrm>
          <a:prstGeom prst="flowChartProcess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Private IHighScore impl;</a:t>
            </a:r>
            <a:endParaRPr sz="1000"/>
          </a:p>
        </p:txBody>
      </p:sp>
      <p:sp>
        <p:nvSpPr>
          <p:cNvPr id="1058" name="Google Shape;1058;p100"/>
          <p:cNvSpPr/>
          <p:nvPr/>
        </p:nvSpPr>
        <p:spPr>
          <a:xfrm>
            <a:off x="6615250" y="1651500"/>
            <a:ext cx="1368250" cy="1934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Interface IHighScore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1059" name="Google Shape;1059;p100"/>
          <p:cNvSpPr/>
          <p:nvPr/>
        </p:nvSpPr>
        <p:spPr>
          <a:xfrm>
            <a:off x="6615250" y="1844925"/>
            <a:ext cx="1368250" cy="193425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Void PostScore(int)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060" name="Google Shape;1060;p100"/>
          <p:cNvSpPr/>
          <p:nvPr/>
        </p:nvSpPr>
        <p:spPr>
          <a:xfrm>
            <a:off x="5686275" y="3553875"/>
            <a:ext cx="1471150" cy="427875"/>
          </a:xfrm>
          <a:prstGeom prst="flowChartProcess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(initialize Steam SDK)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(call SDK)</a:t>
            </a:r>
            <a:endParaRPr sz="1000"/>
          </a:p>
        </p:txBody>
      </p:sp>
      <p:sp>
        <p:nvSpPr>
          <p:cNvPr id="1061" name="Google Shape;1061;p100"/>
          <p:cNvSpPr/>
          <p:nvPr/>
        </p:nvSpPr>
        <p:spPr>
          <a:xfrm>
            <a:off x="7402275" y="3671100"/>
            <a:ext cx="1471150" cy="193425"/>
          </a:xfrm>
          <a:prstGeom prst="flowChartProcess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(Call the iOS </a:t>
            </a:r>
            <a:r>
              <a:rPr lang="en" sz="1000"/>
              <a:t>SDK</a:t>
            </a:r>
            <a:r>
              <a:rPr lang="en" sz="1000"/>
              <a:t>)</a:t>
            </a:r>
            <a:endParaRPr sz="1000"/>
          </a:p>
        </p:txBody>
      </p:sp>
      <p:sp>
        <p:nvSpPr>
          <p:cNvPr id="1062" name="Google Shape;1062;p100"/>
          <p:cNvSpPr/>
          <p:nvPr/>
        </p:nvSpPr>
        <p:spPr>
          <a:xfrm>
            <a:off x="5737713" y="2858200"/>
            <a:ext cx="1368250" cy="1934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</a:rPr>
              <a:t>SteamHighScoreImpl</a:t>
            </a:r>
            <a:endParaRPr sz="900">
              <a:solidFill>
                <a:srgbClr val="D9D9D9"/>
              </a:solidFill>
            </a:endParaRPr>
          </a:p>
        </p:txBody>
      </p:sp>
      <p:sp>
        <p:nvSpPr>
          <p:cNvPr id="1063" name="Google Shape;1063;p100"/>
          <p:cNvSpPr/>
          <p:nvPr/>
        </p:nvSpPr>
        <p:spPr>
          <a:xfrm>
            <a:off x="5737713" y="3051625"/>
            <a:ext cx="1368250" cy="193425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Void PostScore(int)</a:t>
            </a:r>
            <a:endParaRPr sz="1000">
              <a:solidFill>
                <a:srgbClr val="434343"/>
              </a:solidFill>
            </a:endParaRPr>
          </a:p>
        </p:txBody>
      </p:sp>
      <p:sp>
        <p:nvSpPr>
          <p:cNvPr id="1064" name="Google Shape;1064;p100"/>
          <p:cNvSpPr/>
          <p:nvPr/>
        </p:nvSpPr>
        <p:spPr>
          <a:xfrm>
            <a:off x="7453713" y="2858200"/>
            <a:ext cx="1368250" cy="1934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</a:rPr>
              <a:t>iOSHighScoreImpl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1065" name="Google Shape;1065;p100"/>
          <p:cNvSpPr/>
          <p:nvPr/>
        </p:nvSpPr>
        <p:spPr>
          <a:xfrm>
            <a:off x="7453713" y="3051625"/>
            <a:ext cx="1368250" cy="193425"/>
          </a:xfrm>
          <a:prstGeom prst="flowChartProcess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</a:rPr>
              <a:t>Void PostScore(int)</a:t>
            </a:r>
            <a:endParaRPr sz="1000">
              <a:solidFill>
                <a:srgbClr val="434343"/>
              </a:solidFill>
            </a:endParaRPr>
          </a:p>
        </p:txBody>
      </p:sp>
      <p:cxnSp>
        <p:nvCxnSpPr>
          <p:cNvPr id="1066" name="Google Shape;1066;p100"/>
          <p:cNvCxnSpPr>
            <a:endCxn id="1056" idx="1"/>
          </p:cNvCxnSpPr>
          <p:nvPr/>
        </p:nvCxnSpPr>
        <p:spPr>
          <a:xfrm>
            <a:off x="4019900" y="1546438"/>
            <a:ext cx="687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7" name="Google Shape;1067;p100"/>
          <p:cNvCxnSpPr>
            <a:stCxn id="1057" idx="3"/>
            <a:endCxn id="1058" idx="1"/>
          </p:cNvCxnSpPr>
          <p:nvPr/>
        </p:nvCxnSpPr>
        <p:spPr>
          <a:xfrm flipH="1" rot="10800000">
            <a:off x="6280925" y="1748263"/>
            <a:ext cx="3342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8" name="Google Shape;1068;p100"/>
          <p:cNvCxnSpPr>
            <a:stCxn id="1063" idx="2"/>
            <a:endCxn id="1060" idx="0"/>
          </p:cNvCxnSpPr>
          <p:nvPr/>
        </p:nvCxnSpPr>
        <p:spPr>
          <a:xfrm>
            <a:off x="6421838" y="3245050"/>
            <a:ext cx="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9" name="Google Shape;1069;p100"/>
          <p:cNvCxnSpPr>
            <a:stCxn id="1065" idx="2"/>
            <a:endCxn id="1061" idx="0"/>
          </p:cNvCxnSpPr>
          <p:nvPr/>
        </p:nvCxnSpPr>
        <p:spPr>
          <a:xfrm>
            <a:off x="8137838" y="3245050"/>
            <a:ext cx="0" cy="4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0" name="Google Shape;1070;p100"/>
          <p:cNvCxnSpPr>
            <a:stCxn id="1062" idx="0"/>
            <a:endCxn id="1059" idx="2"/>
          </p:cNvCxnSpPr>
          <p:nvPr/>
        </p:nvCxnSpPr>
        <p:spPr>
          <a:xfrm rot="-5400000">
            <a:off x="6450638" y="2009500"/>
            <a:ext cx="819900" cy="877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1" name="Google Shape;1071;p100"/>
          <p:cNvCxnSpPr>
            <a:stCxn id="1064" idx="0"/>
            <a:endCxn id="1059" idx="2"/>
          </p:cNvCxnSpPr>
          <p:nvPr/>
        </p:nvCxnSpPr>
        <p:spPr>
          <a:xfrm flipH="1" rot="5400000">
            <a:off x="7308638" y="2029000"/>
            <a:ext cx="819900" cy="838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on the theme 01</a:t>
            </a:r>
            <a:endParaRPr/>
          </a:p>
        </p:txBody>
      </p:sp>
      <p:sp>
        <p:nvSpPr>
          <p:cNvPr id="1077" name="Google Shape;1077;p10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How do we initialize this service?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Option 01: Singleton - initialize itself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convenient (“pay for what you use”)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if we want to switch implementations?</a:t>
            </a:r>
            <a:endParaRPr/>
          </a:p>
        </p:txBody>
      </p:sp>
      <p:sp>
        <p:nvSpPr>
          <p:cNvPr id="1078" name="Google Shape;1078;p101"/>
          <p:cNvSpPr txBox="1"/>
          <p:nvPr>
            <p:ph idx="2" type="body"/>
          </p:nvPr>
        </p:nvSpPr>
        <p:spPr>
          <a:xfrm>
            <a:off x="4471800" y="1919075"/>
            <a:ext cx="458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abstract public class Logger {</a:t>
            </a: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private static Logger _instance;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Logger getInstance () {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if (_instance == null) {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_instance = new TextFileLogger("c:\log.txt");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 _instance;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 u="sng">
                <a:solidFill>
                  <a:srgbClr val="000000"/>
                </a:solidFill>
              </a:rPr>
              <a:t>Game Code:</a:t>
            </a:r>
            <a:endParaRPr sz="1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Logger.getInstance().LogError(“blah!”);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top:</a:t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847825" y="2623600"/>
            <a:ext cx="1706700" cy="1083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Loading…</a:t>
            </a:r>
            <a:r>
              <a:rPr lang="en"/>
              <a:t> 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879475" y="3662175"/>
            <a:ext cx="13143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Splash Screen</a:t>
            </a:r>
            <a:endParaRPr sz="1200"/>
          </a:p>
        </p:txBody>
      </p:sp>
      <p:pic>
        <p:nvPicPr>
          <p:cNvPr descr="Image result for valve loading screen"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925" y="1890575"/>
            <a:ext cx="4064000" cy="3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on the theme 02</a:t>
            </a:r>
            <a:endParaRPr/>
          </a:p>
        </p:txBody>
      </p:sp>
      <p:sp>
        <p:nvSpPr>
          <p:cNvPr id="1084" name="Google Shape;1084;p10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How do we initialize this service?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Option 01: Singleton - initialize itself</a:t>
            </a:r>
            <a:br>
              <a:rPr lang="en"/>
            </a:br>
            <a:r>
              <a:rPr b="1" lang="en"/>
              <a:t>Option 02: Static Service Locator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Better! Now we control implementation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Needs and initialization call</a:t>
            </a:r>
            <a:endParaRPr/>
          </a:p>
        </p:txBody>
      </p:sp>
      <p:sp>
        <p:nvSpPr>
          <p:cNvPr id="1085" name="Google Shape;1085;p102"/>
          <p:cNvSpPr txBox="1"/>
          <p:nvPr>
            <p:ph idx="2" type="body"/>
          </p:nvPr>
        </p:nvSpPr>
        <p:spPr>
          <a:xfrm>
            <a:off x="4471800" y="1919075"/>
            <a:ext cx="458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abstract public class Logger {</a:t>
            </a: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Logger instance;</a:t>
            </a: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void LogError (string text);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 u="sng">
                <a:solidFill>
                  <a:srgbClr val="000000"/>
                </a:solidFill>
              </a:rPr>
              <a:t>Initialization Code:</a:t>
            </a:r>
            <a:endParaRPr sz="1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Logger.instance = new TextFileLogger(“C:\log.txt”);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 u="sng">
                <a:solidFill>
                  <a:srgbClr val="000000"/>
                </a:solidFill>
              </a:rPr>
              <a:t>Game Code:</a:t>
            </a:r>
            <a:endParaRPr sz="1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Logger.instance.LogError(“blah”);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on the theme 03</a:t>
            </a:r>
            <a:endParaRPr/>
          </a:p>
        </p:txBody>
      </p:sp>
      <p:sp>
        <p:nvSpPr>
          <p:cNvPr id="1091" name="Google Shape;1091;p10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How do we initialize this service?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Option 01: Singleton - initialize itself</a:t>
            </a:r>
            <a:br>
              <a:rPr lang="en"/>
            </a:br>
            <a:r>
              <a:rPr lang="en"/>
              <a:t>Option 02: Static Service Locator</a:t>
            </a:r>
            <a:br>
              <a:rPr b="1" lang="en"/>
            </a:br>
            <a:r>
              <a:rPr b="1" lang="en"/>
              <a:t>Option 03: “God object” service locator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Groups entire families of services</a:t>
            </a:r>
            <a:endParaRPr/>
          </a:p>
        </p:txBody>
      </p:sp>
      <p:sp>
        <p:nvSpPr>
          <p:cNvPr id="1092" name="Google Shape;1092;p103"/>
          <p:cNvSpPr txBox="1"/>
          <p:nvPr>
            <p:ph idx="2" type="body"/>
          </p:nvPr>
        </p:nvSpPr>
        <p:spPr>
          <a:xfrm>
            <a:off x="4471800" y="1919075"/>
            <a:ext cx="458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ublic class Services {</a:t>
            </a: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Logger logger;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void </a:t>
            </a:r>
            <a:r>
              <a:rPr b="1"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InitializeServices</a:t>
            </a: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Logger = new TextFileLogger(...);</a:t>
            </a: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public static void </a:t>
            </a:r>
            <a:r>
              <a:rPr b="1"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InitializeServicesDebug</a:t>
            </a: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Logger = new ErrorDialogLogger();</a:t>
            </a: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 u="sng">
                <a:solidFill>
                  <a:srgbClr val="000000"/>
                </a:solidFill>
              </a:rPr>
              <a:t>Initialization Code:</a:t>
            </a:r>
            <a:endParaRPr sz="1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ServiceLocator.InitializeServices();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 u="sng">
                <a:solidFill>
                  <a:srgbClr val="000000"/>
                </a:solidFill>
              </a:rPr>
              <a:t>Game Code:</a:t>
            </a:r>
            <a:endParaRPr sz="1000" u="sng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Services.logger.LogError(“blah”);</a:t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05: Modularity Summary</a:t>
            </a:r>
            <a:endParaRPr/>
          </a:p>
        </p:txBody>
      </p:sp>
      <p:sp>
        <p:nvSpPr>
          <p:cNvPr id="1098" name="Google Shape;1098;p10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Pattern - Encapsulate different variants into classes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code doesn’t have to know which platform it’s running on,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if/else or #ifdefs!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Bridge Pattern - Hides different </a:t>
            </a:r>
            <a:r>
              <a:rPr lang="en"/>
              <a:t>behavioral</a:t>
            </a:r>
            <a:r>
              <a:rPr lang="en"/>
              <a:t> States inside it</a:t>
            </a:r>
            <a:endParaRPr/>
          </a:p>
        </p:txBody>
      </p:sp>
      <p:pic>
        <p:nvPicPr>
          <p:cNvPr id="1099" name="Google Shape;1099;p104"/>
          <p:cNvPicPr preferRelativeResize="0"/>
          <p:nvPr/>
        </p:nvPicPr>
        <p:blipFill rotWithShape="1">
          <a:blip r:embed="rId3">
            <a:alphaModFix/>
          </a:blip>
          <a:srcRect b="29976" l="0" r="54339" t="0"/>
          <a:stretch/>
        </p:blipFill>
        <p:spPr>
          <a:xfrm>
            <a:off x="7229700" y="675475"/>
            <a:ext cx="1914199" cy="165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04"/>
          <p:cNvSpPr txBox="1"/>
          <p:nvPr/>
        </p:nvSpPr>
        <p:spPr>
          <a:xfrm>
            <a:off x="7229800" y="2326700"/>
            <a:ext cx="19143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Donald Knuth approves</a:t>
            </a:r>
            <a:endParaRPr sz="10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Review</a:t>
            </a:r>
            <a:endParaRPr/>
          </a:p>
        </p:txBody>
      </p:sp>
      <p:sp>
        <p:nvSpPr>
          <p:cNvPr id="1106" name="Google Shape;1106;p105"/>
          <p:cNvSpPr txBox="1"/>
          <p:nvPr>
            <p:ph idx="1" type="body"/>
          </p:nvPr>
        </p:nvSpPr>
        <p:spPr>
          <a:xfrm>
            <a:off x="471900" y="1766675"/>
            <a:ext cx="8222100" cy="29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				</a:t>
            </a:r>
            <a:r>
              <a:rPr i="1" lang="en"/>
              <a:t>game state stacks, model-view-controller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Layout		</a:t>
            </a:r>
            <a:r>
              <a:rPr i="1" lang="en"/>
              <a:t>shared read-only config data, externalized saved data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	</a:t>
            </a:r>
            <a:r>
              <a:rPr i="1" lang="en"/>
              <a:t>event callbacks, global event bus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Behaviour		</a:t>
            </a:r>
            <a:r>
              <a:rPr i="1" lang="en"/>
              <a:t>command queues, strategy objects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Modularity		</a:t>
            </a:r>
            <a:r>
              <a:rPr i="1" lang="en"/>
              <a:t>state pattern, hiding implementation details</a:t>
            </a:r>
            <a:br>
              <a:rPr i="1" lang="en"/>
            </a:b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– Decouple dependencies between game systems</a:t>
            </a:r>
            <a:br>
              <a:rPr i="1" lang="en">
                <a:latin typeface="Arial"/>
                <a:ea typeface="Arial"/>
                <a:cs typeface="Arial"/>
                <a:sym typeface="Arial"/>
              </a:rPr>
            </a:br>
            <a:r>
              <a:rPr i="1" lang="en">
                <a:latin typeface="Arial"/>
                <a:ea typeface="Arial"/>
                <a:cs typeface="Arial"/>
                <a:sym typeface="Arial"/>
              </a:rPr>
              <a:t>– Make it easier to mix and match behaviour</a:t>
            </a:r>
            <a:br>
              <a:rPr i="1" lang="en">
                <a:latin typeface="Arial"/>
                <a:ea typeface="Arial"/>
                <a:cs typeface="Arial"/>
                <a:sym typeface="Arial"/>
              </a:rPr>
            </a:br>
            <a:r>
              <a:rPr i="1" lang="en">
                <a:latin typeface="Arial"/>
                <a:ea typeface="Arial"/>
                <a:cs typeface="Arial"/>
                <a:sym typeface="Arial"/>
              </a:rPr>
              <a:t>– Speed up development and iteration</a:t>
            </a:r>
            <a:endParaRPr i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